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15"/>
  </p:notesMasterIdLst>
  <p:sldIdLst>
    <p:sldId id="256" r:id="rId2"/>
    <p:sldId id="266" r:id="rId3"/>
    <p:sldId id="834" r:id="rId4"/>
    <p:sldId id="382" r:id="rId5"/>
    <p:sldId id="384" r:id="rId6"/>
    <p:sldId id="818" r:id="rId7"/>
    <p:sldId id="296" r:id="rId8"/>
    <p:sldId id="1015" r:id="rId9"/>
    <p:sldId id="973" r:id="rId10"/>
    <p:sldId id="282" r:id="rId11"/>
    <p:sldId id="289" r:id="rId12"/>
    <p:sldId id="1016" r:id="rId13"/>
    <p:sldId id="101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6367" autoAdjust="0"/>
  </p:normalViewPr>
  <p:slideViewPr>
    <p:cSldViewPr snapToGrid="0" snapToObjects="1">
      <p:cViewPr varScale="1">
        <p:scale>
          <a:sx n="82" d="100"/>
          <a:sy n="82" d="100"/>
        </p:scale>
        <p:origin x="1502" y="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Approximately 20 minutes is needed for this session.</a:t>
            </a:r>
          </a:p>
          <a:p>
            <a:endParaRPr lang="en-US" dirty="0"/>
          </a:p>
          <a:p>
            <a:r>
              <a:rPr lang="en-US" dirty="0"/>
              <a:t>Notes</a:t>
            </a:r>
            <a:r>
              <a:rPr lang="en-US" baseline="0" dirty="0"/>
              <a:t> are provided to help you lead the presentation.</a:t>
            </a:r>
          </a:p>
          <a:p>
            <a:r>
              <a:rPr lang="en-US" baseline="0" dirty="0"/>
              <a:t>Notes in italics are for your attention only.</a:t>
            </a:r>
          </a:p>
          <a:p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This bitesize parent session is designed as an introduction to Read Write Inc when you first implement the </a:t>
            </a:r>
            <a:r>
              <a:rPr lang="en-US" i="1" baseline="0" dirty="0" err="1"/>
              <a:t>programme</a:t>
            </a:r>
            <a:r>
              <a:rPr lang="en-US" i="1" baseline="0" dirty="0"/>
              <a:t> in your school and for parents of new YR children each September.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Use the other bitesize parent PPTs throughout the year to discuss and </a:t>
            </a:r>
            <a:r>
              <a:rPr lang="en-US" i="1" baseline="0" dirty="0" err="1"/>
              <a:t>practise</a:t>
            </a:r>
            <a:r>
              <a:rPr lang="en-US" i="1" baseline="0" dirty="0"/>
              <a:t> how they can help their child at home based on the child’s group.</a:t>
            </a:r>
          </a:p>
          <a:p>
            <a:endParaRPr lang="en-US" dirty="0"/>
          </a:p>
          <a:p>
            <a:r>
              <a:rPr lang="en-US" dirty="0"/>
              <a:t>Notes</a:t>
            </a:r>
            <a:r>
              <a:rPr lang="en-US" baseline="0" dirty="0"/>
              <a:t> are provided to help you lead the presentation.</a:t>
            </a:r>
          </a:p>
          <a:p>
            <a:r>
              <a:rPr lang="en-US" baseline="0" dirty="0"/>
              <a:t>Notes in italics are for your attention only.</a:t>
            </a:r>
          </a:p>
          <a:p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Provide copies of ‘Reading at Home Booklet 1 or 2’ from Oxford Owl.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Booklet 1 is sound groups and Ditty/ Red Groups and Booklet 2 for Green – Grey Storybooks.</a:t>
            </a:r>
            <a:endParaRPr lang="en-US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use Fred Fingers to help children sound out words to spell easily.</a:t>
            </a:r>
          </a:p>
          <a:p>
            <a:r>
              <a:rPr lang="en-US" baseline="0" dirty="0"/>
              <a:t>It means they do not have to </a:t>
            </a:r>
            <a:r>
              <a:rPr lang="en-US" baseline="0" dirty="0" err="1"/>
              <a:t>memorise</a:t>
            </a:r>
            <a:r>
              <a:rPr lang="en-US" baseline="0" dirty="0"/>
              <a:t> lists of spelling words.</a:t>
            </a:r>
          </a:p>
          <a:p>
            <a:r>
              <a:rPr lang="en-US" baseline="0" dirty="0"/>
              <a:t>It is a tool so they will be able to spell any word.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39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run regular bitesize meetings to look at each of these in more detail.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Provide copies of ‘Reading at Home Booklet 1 or 2’ from Oxford Owl.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Booklet 1 is sound groups and Ditty/ Red Groups and Booklet 2 for Green – Grey Storybooks.</a:t>
            </a: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baseline="0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43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308E4E-93BE-E844-9AB6-A25FD0B956F7}" type="slidenum">
              <a:rPr lang="en-US">
                <a:latin typeface="Calibri" charset="0"/>
              </a:rPr>
              <a:pPr/>
              <a:t>2</a:t>
            </a:fld>
            <a:endParaRPr lang="en-US">
              <a:latin typeface="Calibri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Is Read Write Inc Phonics for?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Phonics is for children in Reception, Y1 and Y2 who are learning to read.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 is also for children in Y3 and Y4 who haven’t met the KS1 reading expectations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need to catch up.</a:t>
            </a:r>
            <a:endParaRPr lang="en-GB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Fresh Start is for children in Y5 and Y6 who are still learning to read.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Fresh Start is structured in the same way as the Phonics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but uses age-appropriate texts.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half-term, we assess and group our children based on their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stage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reading not age of reading. This means all children practise reading at the right level.</a:t>
            </a:r>
          </a:p>
          <a:p>
            <a:pPr lvl="0"/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how you group across YR/ across KS1, across Y3/4 as applicable to your school.</a:t>
            </a:r>
          </a:p>
        </p:txBody>
      </p:sp>
    </p:spTree>
    <p:extLst>
      <p:ext uri="{BB962C8B-B14F-4D97-AF65-F5344CB8AC3E}">
        <p14:creationId xmlns:p14="http://schemas.microsoft.com/office/powerpoint/2010/main" val="621564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Write Inc.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does is simple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we teach sounds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children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reading and spelling words containing these sounds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click),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we give children decodable books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containing sounds and words they can read.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read each Storybook three times at school and again with you at home. </a:t>
            </a:r>
            <a:endParaRPr lang="en-GB" dirty="0">
              <a:effectLst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each reading, children’s fluency increases and the more they can focus on what the story is about.</a:t>
            </a:r>
            <a:endParaRPr lang="en-GB" dirty="0">
              <a:effectLst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also learn to spell the words they have been reading and develop their ideas into sentences so that they can write about the Storybooks they read.</a:t>
            </a:r>
            <a:endParaRPr lang="en-GB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dirty="0">
              <a:effectLst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Alongside this we read stories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children: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stories they cannot yet read for themselves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aim is for children to finish the RWI Phonics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quickly so they can start reading these books for themselves.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51D32-3C34-4CC0-B1C8-B7CDA258413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699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words are made up of individual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sounds are merged together to form words.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e.g.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i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 </a:t>
            </a:r>
            <a:r>
              <a:rPr lang="en-US" dirty="0"/>
              <a:t>‘mat’ we have the sounds ‘m’, ‘a’, ‘t’, ship – ‘</a:t>
            </a:r>
            <a:r>
              <a:rPr lang="en-US" dirty="0" err="1"/>
              <a:t>sh</a:t>
            </a:r>
            <a:r>
              <a:rPr lang="en-US" dirty="0"/>
              <a:t>’, ‘</a:t>
            </a:r>
            <a:r>
              <a:rPr lang="en-US" dirty="0" err="1"/>
              <a:t>i</a:t>
            </a:r>
            <a:r>
              <a:rPr lang="en-US" dirty="0"/>
              <a:t>’, ‘p’.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1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 grapheme is another name for the letters we use to write the sound. The spelling of that sound on the page. </a:t>
            </a:r>
            <a:endParaRPr lang="en-US" i="1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Phonics is the method of teaching reading through the identification of sounds and graphemes.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new National Curriculum ensures that all children are taught Phonics systematically.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gives your children the tools to read any word. 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093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44 sounds to make all the words in the English language.                                    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 we’ve got a problem.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got 44 sounds and only 26 letters.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26 letters work singly, in pairs and sometimes in threes to represent one sound.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We have to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 letter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s together to write some sounds e.g. ‘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igh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’, ‘air’.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English we have more than 150 ways to represent 44 sounds, using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26 letters in the alphabet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i="1" dirty="0">
                <a:latin typeface="Times New Roman"/>
                <a:ea typeface="Times New Roman"/>
                <a:cs typeface="Times New Roman"/>
                <a:sym typeface="Times New Roman"/>
              </a:rPr>
              <a:t>Click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This makes our language one of the most complex in the world!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84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C86BBF-4374-4E01-85D9-47F0C65351B7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4538"/>
            <a:ext cx="2838450" cy="21304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909" y="2947095"/>
            <a:ext cx="5335270" cy="623504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Using RWI, we make learning to read easy for children because we start by teaching them just one way of reading and writing every sound. Here they are on the 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Simple Speed Sounds chart we use in class.</a:t>
            </a:r>
            <a:endParaRPr lang="en-US" sz="1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1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teach 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Set 1 sounds first - (sounds as far as a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US" sz="1100" dirty="0" err="1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 o u).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GB" altLang="ja-JP" sz="1100" dirty="0">
                <a:latin typeface="Times New Roman" charset="0"/>
              </a:rPr>
              <a:t>Children need to know sounds – not letter names – to read words.</a:t>
            </a:r>
            <a:endParaRPr lang="en-US" sz="1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11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eaLnBrk="1" hangingPunct="1">
              <a:spcBef>
                <a:spcPct val="0"/>
              </a:spcBef>
              <a:spcAft>
                <a:spcPts val="1600"/>
              </a:spcAft>
            </a:pP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01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Once children know one way of reading and writing every sound, 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they start to learn spellings for each sound they already know.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altLang="ja-JP" sz="1200" i="1" dirty="0">
                <a:latin typeface="Arial" pitchFamily="34" charset="0"/>
                <a:cs typeface="Arial" pitchFamily="34" charset="0"/>
              </a:rPr>
              <a:t>Point to the chart to show.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altLang="ja-JP" sz="1200" dirty="0">
                <a:latin typeface="Arial" pitchFamily="34" charset="0"/>
                <a:cs typeface="Arial" pitchFamily="34" charset="0"/>
              </a:rPr>
              <a:t>For example, they know ‘ay’ and now learn a-e and </a:t>
            </a:r>
            <a:r>
              <a:rPr lang="en-US" altLang="ja-JP" sz="1200" dirty="0" err="1">
                <a:latin typeface="Arial" pitchFamily="34" charset="0"/>
                <a:cs typeface="Arial" pitchFamily="34" charset="0"/>
              </a:rPr>
              <a:t>ai</a:t>
            </a:r>
            <a:r>
              <a:rPr lang="en-US" altLang="ja-JP" sz="1200" dirty="0">
                <a:latin typeface="Arial" pitchFamily="34" charset="0"/>
                <a:cs typeface="Arial" pitchFamily="34" charset="0"/>
              </a:rPr>
              <a:t> as other spellings for the same sound.</a:t>
            </a:r>
          </a:p>
        </p:txBody>
      </p:sp>
      <p:sp>
        <p:nvSpPr>
          <p:cNvPr id="252" name="Shape 25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4112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Alongside teaching children sounds, we teach them </a:t>
            </a:r>
            <a:r>
              <a:rPr lang="en-US" dirty="0"/>
              <a:t>to blend sounds to read words e.g. s-a-t, sat.</a:t>
            </a:r>
            <a:r>
              <a:rPr lang="en-US" i="0" baseline="0" dirty="0"/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lang="en-US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We use Fred Talk to help children read.</a:t>
            </a:r>
            <a:endParaRPr lang="en-US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58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me introduce you to Fred</a:t>
            </a:r>
            <a:r>
              <a:rPr lang="en-US" sz="120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Fred can only speak in sounds. He says d-o-g, h-a-t etc.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Speaking like Fred helps children to understand that words are made up of sounds.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Fred helps children </a:t>
            </a:r>
            <a:r>
              <a:rPr lang="en-US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blending sounds together because he needs the children to say the words for him. Fred says d-o-g, children tell him the word is dog.</a:t>
            </a:r>
          </a:p>
          <a:p>
            <a:pPr lvl="0"/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how we 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quickly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teach 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of our children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blend.</a:t>
            </a:r>
          </a:p>
          <a:p>
            <a:pPr lvl="0"/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693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owerpoint-cover-template-blank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067944" y="4221088"/>
            <a:ext cx="5076056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268760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emf"/><Relationship Id="rId18" Type="http://schemas.openxmlformats.org/officeDocument/2006/relationships/image" Target="../media/image20.png"/><Relationship Id="rId26" Type="http://schemas.openxmlformats.org/officeDocument/2006/relationships/image" Target="../media/image28.emf"/><Relationship Id="rId3" Type="http://schemas.openxmlformats.org/officeDocument/2006/relationships/image" Target="../media/image5.jpeg"/><Relationship Id="rId21" Type="http://schemas.openxmlformats.org/officeDocument/2006/relationships/image" Target="../media/image23.emf"/><Relationship Id="rId7" Type="http://schemas.openxmlformats.org/officeDocument/2006/relationships/image" Target="../media/image9.emf"/><Relationship Id="rId12" Type="http://schemas.openxmlformats.org/officeDocument/2006/relationships/image" Target="../media/image14.emf"/><Relationship Id="rId17" Type="http://schemas.openxmlformats.org/officeDocument/2006/relationships/image" Target="../media/image19.jpeg"/><Relationship Id="rId25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jpe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13.jpeg"/><Relationship Id="rId24" Type="http://schemas.openxmlformats.org/officeDocument/2006/relationships/image" Target="../media/image26.emf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25.emf"/><Relationship Id="rId10" Type="http://schemas.openxmlformats.org/officeDocument/2006/relationships/image" Target="../media/image12.emf"/><Relationship Id="rId19" Type="http://schemas.openxmlformats.org/officeDocument/2006/relationships/image" Target="../media/image21.png"/><Relationship Id="rId4" Type="http://schemas.openxmlformats.org/officeDocument/2006/relationships/image" Target="../media/image6.jpeg"/><Relationship Id="rId9" Type="http://schemas.openxmlformats.org/officeDocument/2006/relationships/image" Target="../media/image11.emf"/><Relationship Id="rId14" Type="http://schemas.openxmlformats.org/officeDocument/2006/relationships/image" Target="../media/image16.png"/><Relationship Id="rId22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554132" y="4221088"/>
            <a:ext cx="3589867" cy="118199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Parents’ Meeting</a:t>
            </a:r>
            <a:br>
              <a:rPr lang="en-US" dirty="0"/>
            </a:br>
            <a:r>
              <a:rPr lang="en-US" i="1" dirty="0"/>
              <a:t>Introduction to Read Write Inc.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 spelling using Fred Fingers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545" r="-785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4918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I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Use pure sounds, not letter names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Fred Talk to read and spell words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Listen to your child read their Storybook every day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Read stories to your child every day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9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Comprehension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Once children reach year 1 they will begin comprehension lessons</a:t>
            </a:r>
          </a:p>
          <a:p>
            <a:pPr marL="457200" indent="-457200">
              <a:buFontTx/>
              <a:buChar char="-"/>
            </a:pPr>
            <a:r>
              <a:rPr lang="en-GB" dirty="0"/>
              <a:t>Complete comprehension</a:t>
            </a:r>
          </a:p>
          <a:p>
            <a:pPr marL="457200" indent="-457200">
              <a:buFontTx/>
              <a:buChar char="-"/>
            </a:pPr>
            <a:r>
              <a:rPr lang="en-GB" dirty="0"/>
              <a:t>Focusses on key skills</a:t>
            </a:r>
          </a:p>
          <a:p>
            <a:pPr marL="457200" indent="-457200">
              <a:buFontTx/>
              <a:buChar char="-"/>
            </a:pPr>
            <a:r>
              <a:rPr lang="en-GB" dirty="0"/>
              <a:t>Children who can read fluently will have more comprehension skills.</a:t>
            </a:r>
          </a:p>
        </p:txBody>
      </p:sp>
    </p:spTree>
    <p:extLst>
      <p:ext uri="{BB962C8B-B14F-4D97-AF65-F5344CB8AC3E}">
        <p14:creationId xmlns:p14="http://schemas.microsoft.com/office/powerpoint/2010/main" val="1384042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other questions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AA93A9-005C-EC4C-87E0-11AF3DA2EC4F}"/>
              </a:ext>
            </a:extLst>
          </p:cNvPr>
          <p:cNvSpPr/>
          <p:nvPr/>
        </p:nvSpPr>
        <p:spPr>
          <a:xfrm>
            <a:off x="2173829" y="2305615"/>
            <a:ext cx="4174541" cy="224676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Q&amp;A</a:t>
            </a:r>
            <a:endParaRPr lang="en-US" sz="1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011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>
                <a:latin typeface="Arial" charset="0"/>
              </a:rPr>
              <a:t>Read Write Inc</a:t>
            </a:r>
            <a:r>
              <a:rPr lang="en-GB" dirty="0">
                <a:latin typeface="Arial" charset="0"/>
              </a:rPr>
              <a:t>. </a:t>
            </a:r>
            <a:r>
              <a:rPr lang="en-GB">
                <a:latin typeface="Arial" charset="0"/>
              </a:rPr>
              <a:t>Phonics</a:t>
            </a:r>
            <a:endParaRPr lang="en-US" dirty="0">
              <a:latin typeface="Arial" charset="0"/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>
                <a:latin typeface="Arial Unicode MS" charset="0"/>
              </a:rPr>
              <a:t>Children learning to read in YR– Y2</a:t>
            </a:r>
            <a:endParaRPr lang="en-GB" dirty="0">
              <a:latin typeface="Arial Unicode MS" charset="0"/>
            </a:endParaRPr>
          </a:p>
          <a:p>
            <a:pPr marL="457200" indent="-457200">
              <a:buFont typeface="Arial"/>
              <a:buChar char="•"/>
            </a:pPr>
            <a:endParaRPr lang="en-GB" dirty="0">
              <a:latin typeface="Arial Unicode MS" charset="0"/>
            </a:endParaRPr>
          </a:p>
          <a:p>
            <a:pPr marL="457200" indent="-457200">
              <a:buFont typeface="Arial"/>
              <a:buChar char="•"/>
            </a:pPr>
            <a:r>
              <a:rPr lang="en-GB" dirty="0">
                <a:latin typeface="Arial Unicode MS" charset="0"/>
              </a:rPr>
              <a:t>Taught in groups based on their stage of reading</a:t>
            </a:r>
            <a:endParaRPr lang="en-US" dirty="0">
              <a:latin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57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712959" cy="864096"/>
          </a:xfrm>
        </p:spPr>
        <p:txBody>
          <a:bodyPr/>
          <a:lstStyle/>
          <a:p>
            <a:r>
              <a:rPr lang="en-US" dirty="0"/>
              <a:t>Read Write Inc. Phonics daily lessons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78754" y="2413291"/>
            <a:ext cx="1964910" cy="1008112"/>
            <a:chOff x="4814870" y="1776823"/>
            <a:chExt cx="3618366" cy="1856429"/>
          </a:xfrm>
        </p:grpSpPr>
        <p:pic>
          <p:nvPicPr>
            <p:cNvPr id="30" name="Picture 29" descr="Screen Shot 2016-04-13 at 10.33.12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4208" y="1844824"/>
              <a:ext cx="1989028" cy="9361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1" name="Picture 30" descr="Screen Shot 2016-04-13 at 10.33.4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6980">
              <a:off x="4814870" y="1776823"/>
              <a:ext cx="2087927" cy="9779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2" name="Picture 31" descr="Screen Shot 2016-04-13 at 10.33.58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0112" y="2708920"/>
              <a:ext cx="1956427" cy="924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9" name="Group 58"/>
          <p:cNvGrpSpPr/>
          <p:nvPr/>
        </p:nvGrpSpPr>
        <p:grpSpPr>
          <a:xfrm>
            <a:off x="5583817" y="1736247"/>
            <a:ext cx="3125860" cy="863516"/>
            <a:chOff x="1331639" y="4077050"/>
            <a:chExt cx="3382487" cy="810023"/>
          </a:xfrm>
        </p:grpSpPr>
        <p:grpSp>
          <p:nvGrpSpPr>
            <p:cNvPr id="23" name="Group 22"/>
            <p:cNvGrpSpPr/>
            <p:nvPr/>
          </p:nvGrpSpPr>
          <p:grpSpPr>
            <a:xfrm>
              <a:off x="1331639" y="4077050"/>
              <a:ext cx="2446386" cy="810004"/>
              <a:chOff x="1297076" y="3889727"/>
              <a:chExt cx="1959156" cy="648683"/>
            </a:xfrm>
          </p:grpSpPr>
          <p:pic>
            <p:nvPicPr>
              <p:cNvPr id="14" name="Picture 13" descr="837119 RED Pin It On CVR.pdf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7076" y="3889729"/>
                <a:ext cx="921153" cy="648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5" name="Picture 14" descr="837132 GREEN My Dog Ned CVR.pdf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7744" y="3889727"/>
                <a:ext cx="921154" cy="648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6" name="Picture 15" descr="837158 PURPLE Billy the Kid CVR.pdf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16078" y="3889731"/>
                <a:ext cx="921156" cy="648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7" name="Picture 16" descr="837169 PINK Scruffy Ted CVR.pdf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04411" y="3889731"/>
                <a:ext cx="921156" cy="64867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8" name="Picture 17" descr="837188 ORANGE Playday CVR.pdf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5078" y="3889730"/>
                <a:ext cx="921154" cy="64867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56" name="Picture 55" descr="Screen Shot 2016-04-13 at 14.02.55.jp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7824" y="4077072"/>
              <a:ext cx="1146650" cy="81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7" name="Picture 56" descr="837214 BLUE Barker CVR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5856" y="4077072"/>
              <a:ext cx="1150238" cy="81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58" name="Picture 57" descr="837237 GREY Dangerous dinosaur CVR.pdf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888" y="4077073"/>
              <a:ext cx="1150238" cy="81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8" name="Picture 7" descr="flashcards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71" y="1446761"/>
            <a:ext cx="1683972" cy="165618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586133" y="4437112"/>
            <a:ext cx="4968552" cy="1739614"/>
            <a:chOff x="2123728" y="4077072"/>
            <a:chExt cx="4968552" cy="1739614"/>
          </a:xfrm>
        </p:grpSpPr>
        <p:grpSp>
          <p:nvGrpSpPr>
            <p:cNvPr id="40" name="Group 39"/>
            <p:cNvGrpSpPr/>
            <p:nvPr/>
          </p:nvGrpSpPr>
          <p:grpSpPr>
            <a:xfrm>
              <a:off x="2123728" y="4077072"/>
              <a:ext cx="4968552" cy="1739614"/>
              <a:chOff x="4083072" y="2063856"/>
              <a:chExt cx="3983851" cy="1515444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4083072" y="2239125"/>
                <a:ext cx="3259221" cy="1340175"/>
                <a:chOff x="5314952" y="2543404"/>
                <a:chExt cx="3259221" cy="1340175"/>
              </a:xfrm>
            </p:grpSpPr>
            <p:pic>
              <p:nvPicPr>
                <p:cNvPr id="44" name="Picture 30" descr="MonkeyandPanda.jpg"/>
                <p:cNvPicPr>
                  <a:picLocks noChangeAspect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03198" y="2605814"/>
                  <a:ext cx="970975" cy="12777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8" descr="The Worst Princess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70013" y="2793431"/>
                  <a:ext cx="906664" cy="10584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7" descr="http://img1.fantasticfiction.co.uk/images/h4/h20507.jpg"/>
                <p:cNvPicPr>
                  <a:picLocks noChangeAspect="1" noChangeArrowheads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1135612">
                  <a:off x="5314952" y="2543404"/>
                  <a:ext cx="933021" cy="1227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701327">
                <a:off x="7276576" y="2063856"/>
                <a:ext cx="790347" cy="1153840"/>
              </a:xfrm>
              <a:prstGeom prst="rect">
                <a:avLst/>
              </a:prstGeom>
            </p:spPr>
          </p:pic>
        </p:grp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48240">
              <a:off x="3173538" y="4590966"/>
              <a:ext cx="1168939" cy="937099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947864" y="2903643"/>
            <a:ext cx="2443877" cy="948102"/>
            <a:chOff x="1763688" y="5157192"/>
            <a:chExt cx="3816424" cy="1340768"/>
          </a:xfrm>
        </p:grpSpPr>
        <p:pic>
          <p:nvPicPr>
            <p:cNvPr id="48" name="Picture 47" descr="837404_GW_BK1_CVR.pdf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3688" y="5157192"/>
              <a:ext cx="948115" cy="1340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9" name="Picture 48" descr="837406_GW_BK2_CVR.pdf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5736" y="5157192"/>
              <a:ext cx="936104" cy="13237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0" name="Picture 59" descr="837408_GW_BK3_CVR.pdf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9792" y="5157192"/>
              <a:ext cx="936104" cy="13237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1" name="Picture 60" descr="837410_GW_BK4_CVR.pdf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1840" y="5157192"/>
              <a:ext cx="936104" cy="13237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61" descr="837412_GW_BK5_CVR.pdf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5896" y="5157192"/>
              <a:ext cx="948114" cy="1340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3" name="Picture 62" descr="837414_GW_BK6_CVR.pdf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9952" y="5157192"/>
              <a:ext cx="948114" cy="1340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4" name="Picture 63" descr="837416_GW_BK7_CVR.pdf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4008" y="5157192"/>
              <a:ext cx="936104" cy="13237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5020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323528" y="260648"/>
            <a:ext cx="7478713" cy="864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000" b="1" i="0" u="none" strike="noStrike" cap="none" dirty="0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rPr>
              <a:t>What is phonics?</a:t>
            </a:r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323528" y="1196751"/>
            <a:ext cx="8639174" cy="50405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US" sz="3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Sounds- the sound that letters make e.g. m</a:t>
            </a: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sz="32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US" sz="320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Graphemes- are another name for the letters we use to write the sound.</a:t>
            </a:r>
          </a:p>
        </p:txBody>
      </p:sp>
    </p:spTree>
    <p:extLst>
      <p:ext uri="{BB962C8B-B14F-4D97-AF65-F5344CB8AC3E}">
        <p14:creationId xmlns:p14="http://schemas.microsoft.com/office/powerpoint/2010/main" val="12053036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English alphabetic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44 sounds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26 letters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Over 150+ graphemes (letter combinations)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r>
              <a:rPr lang="en-US" dirty="0"/>
              <a:t>One of the most complex alphabetic codes in the world.</a:t>
            </a:r>
          </a:p>
        </p:txBody>
      </p:sp>
    </p:spTree>
    <p:extLst>
      <p:ext uri="{BB962C8B-B14F-4D97-AF65-F5344CB8AC3E}">
        <p14:creationId xmlns:p14="http://schemas.microsoft.com/office/powerpoint/2010/main" val="41302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5"/>
                </a:solidFill>
                <a:ea typeface="Arial Unicode MS" pitchFamily="34" charset="-128"/>
                <a:cs typeface="Arial Unicode MS" pitchFamily="34" charset="-128"/>
              </a:rPr>
              <a:t>Speed Sounds Set 1 and Set 2</a:t>
            </a:r>
          </a:p>
        </p:txBody>
      </p:sp>
      <p:sp>
        <p:nvSpPr>
          <p:cNvPr id="71681" name="Rectangle 3"/>
          <p:cNvSpPr>
            <a:spLocks noGrp="1" noChangeArrowheads="1"/>
          </p:cNvSpPr>
          <p:nvPr>
            <p:ph idx="1"/>
          </p:nvPr>
        </p:nvSpPr>
        <p:spPr>
          <a:xfrm>
            <a:off x="422275" y="1600200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dirty="0">
                <a:latin typeface="Arial Unicode MS"/>
                <a:ea typeface="Arial Unicode MS"/>
                <a:cs typeface="Arial Unicode MS"/>
              </a:rPr>
              <a:t>   </a:t>
            </a:r>
            <a:endParaRPr lang="en-US" dirty="0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496888" y="1751013"/>
            <a:ext cx="3810000" cy="95410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Picture 1" descr="Simple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" t="6871" r="2798" b="44253"/>
          <a:stretch/>
        </p:blipFill>
        <p:spPr>
          <a:xfrm>
            <a:off x="755576" y="1052736"/>
            <a:ext cx="7693517" cy="54610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59632" y="1484784"/>
            <a:ext cx="6624736" cy="86409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259632" y="3140968"/>
            <a:ext cx="6624736" cy="86409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259632" y="4725144"/>
            <a:ext cx="2880320" cy="50405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02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323528" y="260648"/>
            <a:ext cx="7478713" cy="864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000" b="1" i="0" u="none" strike="noStrike" cap="none" dirty="0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rPr>
              <a:t>Speed Sounds Set 3</a:t>
            </a:r>
          </a:p>
        </p:txBody>
      </p:sp>
      <p:pic>
        <p:nvPicPr>
          <p:cNvPr id="6" name="Picture 5" descr="Complex_Speed_Sounds_Chart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5" t="7912" r="8731" b="12963"/>
          <a:stretch/>
        </p:blipFill>
        <p:spPr>
          <a:xfrm>
            <a:off x="2240432" y="1309655"/>
            <a:ext cx="4320626" cy="554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06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Sounds + blending = reading </a:t>
            </a:r>
          </a:p>
        </p:txBody>
      </p:sp>
      <p:pic>
        <p:nvPicPr>
          <p:cNvPr id="16" name="Picture 15" descr="Screen Shot 2016-04-13 at 10.33.1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767" y="2721512"/>
            <a:ext cx="2963858" cy="13948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D0F987-1124-9641-A917-5AF839C65251}"/>
              </a:ext>
            </a:extLst>
          </p:cNvPr>
          <p:cNvSpPr txBox="1"/>
          <p:nvPr/>
        </p:nvSpPr>
        <p:spPr>
          <a:xfrm>
            <a:off x="4142396" y="2911126"/>
            <a:ext cx="1065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787878"/>
                </a:solidFill>
                <a:ea typeface="+mj-ea"/>
                <a:cs typeface="+mj-cs"/>
              </a:rPr>
              <a:t>+</a:t>
            </a:r>
          </a:p>
        </p:txBody>
      </p:sp>
      <p:pic>
        <p:nvPicPr>
          <p:cNvPr id="9" name="Picture 8" descr="as.png">
            <a:extLst>
              <a:ext uri="{FF2B5EF4-FFF2-40B4-BE49-F238E27FC236}">
                <a16:creationId xmlns:a16="http://schemas.microsoft.com/office/drawing/2014/main" id="{51EA20A7-5BA2-E440-9860-D798EE7E5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618531"/>
            <a:ext cx="3393707" cy="150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8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Fred</a:t>
            </a:r>
          </a:p>
        </p:txBody>
      </p:sp>
      <p:pic>
        <p:nvPicPr>
          <p:cNvPr id="4" name="Content Placeholder 1" descr="41Ho83H3mFL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556" y="2276872"/>
            <a:ext cx="5717373" cy="2664296"/>
          </a:xfrm>
        </p:spPr>
      </p:pic>
    </p:spTree>
    <p:extLst>
      <p:ext uri="{BB962C8B-B14F-4D97-AF65-F5344CB8AC3E}">
        <p14:creationId xmlns:p14="http://schemas.microsoft.com/office/powerpoint/2010/main" val="916307911"/>
      </p:ext>
    </p:extLst>
  </p:cSld>
  <p:clrMapOvr>
    <a:masterClrMapping/>
  </p:clrMapOvr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33597</TotalTime>
  <Words>1178</Words>
  <Application>Microsoft Office PowerPoint</Application>
  <PresentationFormat>On-screen Show (4:3)</PresentationFormat>
  <Paragraphs>120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 Unicode MS</vt:lpstr>
      <vt:lpstr>Calibri</vt:lpstr>
      <vt:lpstr>Garamond</vt:lpstr>
      <vt:lpstr>Times New Roman</vt:lpstr>
      <vt:lpstr>Wingdings</vt:lpstr>
      <vt:lpstr>NEW Phonics Template</vt:lpstr>
      <vt:lpstr> Parents’ Meeting Introduction to Read Write Inc. </vt:lpstr>
      <vt:lpstr>Read Write Inc. Phonics</vt:lpstr>
      <vt:lpstr>Read Write Inc. Phonics daily lessons</vt:lpstr>
      <vt:lpstr>What is phonics?</vt:lpstr>
      <vt:lpstr>English alphabetic code</vt:lpstr>
      <vt:lpstr>Speed Sounds Set 1 and Set 2</vt:lpstr>
      <vt:lpstr>Speed Sounds Set 3</vt:lpstr>
      <vt:lpstr>Sounds + blending = reading </vt:lpstr>
      <vt:lpstr>Fred</vt:lpstr>
      <vt:lpstr>Teach spelling using Fred Fingers</vt:lpstr>
      <vt:lpstr>What can I do?</vt:lpstr>
      <vt:lpstr>Comprehension</vt:lpstr>
      <vt:lpstr>Any other questions</vt:lpstr>
    </vt:vector>
  </TitlesOfParts>
  <Company>Ruth Miskin Literacy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Emma Dugdale</cp:lastModifiedBy>
  <cp:revision>120</cp:revision>
  <dcterms:created xsi:type="dcterms:W3CDTF">2015-11-23T14:36:59Z</dcterms:created>
  <dcterms:modified xsi:type="dcterms:W3CDTF">2024-02-07T07:14:59Z</dcterms:modified>
</cp:coreProperties>
</file>