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
  </p:notesMasterIdLst>
  <p:sldIdLst>
    <p:sldId id="259" r:id="rId5"/>
  </p:sldIdLst>
  <p:sldSz cx="12192000" cy="6858000"/>
  <p:notesSz cx="6742113" cy="9875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1D38"/>
    <a:srgbClr val="0F4869"/>
    <a:srgbClr val="E6343F"/>
    <a:srgbClr val="CD1024"/>
    <a:srgbClr val="F5C7D2"/>
    <a:srgbClr val="F08D7F"/>
    <a:srgbClr val="FE1603"/>
    <a:srgbClr val="3377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382"/>
    <p:restoredTop sz="94684"/>
  </p:normalViewPr>
  <p:slideViewPr>
    <p:cSldViewPr snapToGrid="0" snapToObjects="1">
      <p:cViewPr varScale="1">
        <p:scale>
          <a:sx n="82" d="100"/>
          <a:sy n="82" d="100"/>
        </p:scale>
        <p:origin x="1114"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000" cy="4953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19525" y="0"/>
            <a:ext cx="2921000" cy="495300"/>
          </a:xfrm>
          <a:prstGeom prst="rect">
            <a:avLst/>
          </a:prstGeom>
        </p:spPr>
        <p:txBody>
          <a:bodyPr vert="horz" lIns="91440" tIns="45720" rIns="91440" bIns="45720" rtlCol="0"/>
          <a:lstStyle>
            <a:lvl1pPr algn="r">
              <a:defRPr sz="1200"/>
            </a:lvl1pPr>
          </a:lstStyle>
          <a:p>
            <a:fld id="{7AF078EB-0508-44B0-8A7B-7C3476835C53}" type="datetimeFigureOut">
              <a:rPr lang="en-GB" smtClean="0"/>
              <a:t>22/07/2026</a:t>
            </a:fld>
            <a:endParaRPr lang="en-GB"/>
          </a:p>
        </p:txBody>
      </p:sp>
      <p:sp>
        <p:nvSpPr>
          <p:cNvPr id="4" name="Slide Image Placeholder 3"/>
          <p:cNvSpPr>
            <a:spLocks noGrp="1" noRot="1" noChangeAspect="1"/>
          </p:cNvSpPr>
          <p:nvPr>
            <p:ph type="sldImg" idx="2"/>
          </p:nvPr>
        </p:nvSpPr>
        <p:spPr>
          <a:xfrm>
            <a:off x="409575" y="1235075"/>
            <a:ext cx="5922963" cy="333216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4688" y="4752975"/>
            <a:ext cx="5392737" cy="3887788"/>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80538"/>
            <a:ext cx="2921000" cy="4953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19525" y="9380538"/>
            <a:ext cx="2921000" cy="495300"/>
          </a:xfrm>
          <a:prstGeom prst="rect">
            <a:avLst/>
          </a:prstGeom>
        </p:spPr>
        <p:txBody>
          <a:bodyPr vert="horz" lIns="91440" tIns="45720" rIns="91440" bIns="45720" rtlCol="0" anchor="b"/>
          <a:lstStyle>
            <a:lvl1pPr algn="r">
              <a:defRPr sz="1200"/>
            </a:lvl1pPr>
          </a:lstStyle>
          <a:p>
            <a:fld id="{AF9060E1-F512-4C7D-B44E-EB6186A7F903}" type="slidenum">
              <a:rPr lang="en-GB" smtClean="0"/>
              <a:t>‹#›</a:t>
            </a:fld>
            <a:endParaRPr lang="en-GB"/>
          </a:p>
        </p:txBody>
      </p:sp>
    </p:spTree>
    <p:extLst>
      <p:ext uri="{BB962C8B-B14F-4D97-AF65-F5344CB8AC3E}">
        <p14:creationId xmlns:p14="http://schemas.microsoft.com/office/powerpoint/2010/main" val="15835489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F9060E1-F512-4C7D-B44E-EB6186A7F903}" type="slidenum">
              <a:rPr lang="en-GB" smtClean="0"/>
              <a:t>1</a:t>
            </a:fld>
            <a:endParaRPr lang="en-GB"/>
          </a:p>
        </p:txBody>
      </p:sp>
    </p:spTree>
    <p:extLst>
      <p:ext uri="{BB962C8B-B14F-4D97-AF65-F5344CB8AC3E}">
        <p14:creationId xmlns:p14="http://schemas.microsoft.com/office/powerpoint/2010/main" val="39742739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070B5-83D3-1E44-8411-D8BC0A34D43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F85557C0-7DC1-5E4C-8F12-30787752A8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59E7D8D-A044-DF46-9795-2707C463AAB3}"/>
              </a:ext>
            </a:extLst>
          </p:cNvPr>
          <p:cNvSpPr>
            <a:spLocks noGrp="1"/>
          </p:cNvSpPr>
          <p:nvPr>
            <p:ph type="dt" sz="half" idx="10"/>
          </p:nvPr>
        </p:nvSpPr>
        <p:spPr/>
        <p:txBody>
          <a:bodyPr/>
          <a:lstStyle/>
          <a:p>
            <a:fld id="{BA3B20EE-A1A7-254B-B23B-13E4E2BEF61E}" type="datetimeFigureOut">
              <a:rPr lang="en-US" smtClean="0"/>
              <a:t>7/22/2026</a:t>
            </a:fld>
            <a:endParaRPr lang="en-US"/>
          </a:p>
        </p:txBody>
      </p:sp>
      <p:sp>
        <p:nvSpPr>
          <p:cNvPr id="5" name="Footer Placeholder 4">
            <a:extLst>
              <a:ext uri="{FF2B5EF4-FFF2-40B4-BE49-F238E27FC236}">
                <a16:creationId xmlns:a16="http://schemas.microsoft.com/office/drawing/2014/main" id="{23636534-945E-CA48-BB2A-CEE0AF3786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F07143-2415-EC43-9C23-E0E344323241}"/>
              </a:ext>
            </a:extLst>
          </p:cNvPr>
          <p:cNvSpPr>
            <a:spLocks noGrp="1"/>
          </p:cNvSpPr>
          <p:nvPr>
            <p:ph type="sldNum" sz="quarter" idx="12"/>
          </p:nvPr>
        </p:nvSpPr>
        <p:spPr/>
        <p:txBody>
          <a:bodyPr/>
          <a:lstStyle/>
          <a:p>
            <a:fld id="{D68F9F90-E0DE-454A-B945-30DCB017564D}" type="slidenum">
              <a:rPr lang="en-US" smtClean="0"/>
              <a:t>‹#›</a:t>
            </a:fld>
            <a:endParaRPr lang="en-US"/>
          </a:p>
        </p:txBody>
      </p:sp>
    </p:spTree>
    <p:extLst>
      <p:ext uri="{BB962C8B-B14F-4D97-AF65-F5344CB8AC3E}">
        <p14:creationId xmlns:p14="http://schemas.microsoft.com/office/powerpoint/2010/main" val="4214675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50436-0347-FB46-B2AA-62D3642375CA}"/>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574A473-C087-EB46-A351-4DB51637442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71773EA-303A-F941-BE70-A5C0FD9A4169}"/>
              </a:ext>
            </a:extLst>
          </p:cNvPr>
          <p:cNvSpPr>
            <a:spLocks noGrp="1"/>
          </p:cNvSpPr>
          <p:nvPr>
            <p:ph type="dt" sz="half" idx="10"/>
          </p:nvPr>
        </p:nvSpPr>
        <p:spPr/>
        <p:txBody>
          <a:bodyPr/>
          <a:lstStyle/>
          <a:p>
            <a:fld id="{BA3B20EE-A1A7-254B-B23B-13E4E2BEF61E}" type="datetimeFigureOut">
              <a:rPr lang="en-US" smtClean="0"/>
              <a:t>7/22/2026</a:t>
            </a:fld>
            <a:endParaRPr lang="en-US"/>
          </a:p>
        </p:txBody>
      </p:sp>
      <p:sp>
        <p:nvSpPr>
          <p:cNvPr id="5" name="Footer Placeholder 4">
            <a:extLst>
              <a:ext uri="{FF2B5EF4-FFF2-40B4-BE49-F238E27FC236}">
                <a16:creationId xmlns:a16="http://schemas.microsoft.com/office/drawing/2014/main" id="{50B0B9D3-844A-B842-A3CC-27E3A6C0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1266DF-B764-2B44-AFBC-07FFB273467F}"/>
              </a:ext>
            </a:extLst>
          </p:cNvPr>
          <p:cNvSpPr>
            <a:spLocks noGrp="1"/>
          </p:cNvSpPr>
          <p:nvPr>
            <p:ph type="sldNum" sz="quarter" idx="12"/>
          </p:nvPr>
        </p:nvSpPr>
        <p:spPr/>
        <p:txBody>
          <a:bodyPr/>
          <a:lstStyle/>
          <a:p>
            <a:fld id="{D68F9F90-E0DE-454A-B945-30DCB017564D}" type="slidenum">
              <a:rPr lang="en-US" smtClean="0"/>
              <a:t>‹#›</a:t>
            </a:fld>
            <a:endParaRPr lang="en-US"/>
          </a:p>
        </p:txBody>
      </p:sp>
    </p:spTree>
    <p:extLst>
      <p:ext uri="{BB962C8B-B14F-4D97-AF65-F5344CB8AC3E}">
        <p14:creationId xmlns:p14="http://schemas.microsoft.com/office/powerpoint/2010/main" val="2917778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EC977C-AA50-C54E-97B4-EE03D77D738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D8A4C94-F632-7940-8B50-0E92D86221A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C012559-E102-3846-BEA1-0C65104F7C3C}"/>
              </a:ext>
            </a:extLst>
          </p:cNvPr>
          <p:cNvSpPr>
            <a:spLocks noGrp="1"/>
          </p:cNvSpPr>
          <p:nvPr>
            <p:ph type="dt" sz="half" idx="10"/>
          </p:nvPr>
        </p:nvSpPr>
        <p:spPr/>
        <p:txBody>
          <a:bodyPr/>
          <a:lstStyle/>
          <a:p>
            <a:fld id="{BA3B20EE-A1A7-254B-B23B-13E4E2BEF61E}" type="datetimeFigureOut">
              <a:rPr lang="en-US" smtClean="0"/>
              <a:t>7/22/2026</a:t>
            </a:fld>
            <a:endParaRPr lang="en-US"/>
          </a:p>
        </p:txBody>
      </p:sp>
      <p:sp>
        <p:nvSpPr>
          <p:cNvPr id="5" name="Footer Placeholder 4">
            <a:extLst>
              <a:ext uri="{FF2B5EF4-FFF2-40B4-BE49-F238E27FC236}">
                <a16:creationId xmlns:a16="http://schemas.microsoft.com/office/drawing/2014/main" id="{B38EF7D4-CE7C-3047-BBDC-3CB58A655D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192A42-D861-B34A-8C11-125287ED6F34}"/>
              </a:ext>
            </a:extLst>
          </p:cNvPr>
          <p:cNvSpPr>
            <a:spLocks noGrp="1"/>
          </p:cNvSpPr>
          <p:nvPr>
            <p:ph type="sldNum" sz="quarter" idx="12"/>
          </p:nvPr>
        </p:nvSpPr>
        <p:spPr/>
        <p:txBody>
          <a:bodyPr/>
          <a:lstStyle/>
          <a:p>
            <a:fld id="{D68F9F90-E0DE-454A-B945-30DCB017564D}" type="slidenum">
              <a:rPr lang="en-US" smtClean="0"/>
              <a:t>‹#›</a:t>
            </a:fld>
            <a:endParaRPr lang="en-US"/>
          </a:p>
        </p:txBody>
      </p:sp>
    </p:spTree>
    <p:extLst>
      <p:ext uri="{BB962C8B-B14F-4D97-AF65-F5344CB8AC3E}">
        <p14:creationId xmlns:p14="http://schemas.microsoft.com/office/powerpoint/2010/main" val="77273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1BA7F-3228-9B48-8712-51D22E527FD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258B86E-3D37-2548-A148-0957FAD48AB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B745CDC-D6A2-1B46-8D3A-33659CA1D19F}"/>
              </a:ext>
            </a:extLst>
          </p:cNvPr>
          <p:cNvSpPr>
            <a:spLocks noGrp="1"/>
          </p:cNvSpPr>
          <p:nvPr>
            <p:ph type="dt" sz="half" idx="10"/>
          </p:nvPr>
        </p:nvSpPr>
        <p:spPr/>
        <p:txBody>
          <a:bodyPr/>
          <a:lstStyle/>
          <a:p>
            <a:fld id="{BA3B20EE-A1A7-254B-B23B-13E4E2BEF61E}" type="datetimeFigureOut">
              <a:rPr lang="en-US" smtClean="0"/>
              <a:t>7/22/2026</a:t>
            </a:fld>
            <a:endParaRPr lang="en-US"/>
          </a:p>
        </p:txBody>
      </p:sp>
      <p:sp>
        <p:nvSpPr>
          <p:cNvPr id="5" name="Footer Placeholder 4">
            <a:extLst>
              <a:ext uri="{FF2B5EF4-FFF2-40B4-BE49-F238E27FC236}">
                <a16:creationId xmlns:a16="http://schemas.microsoft.com/office/drawing/2014/main" id="{FF4C77A8-8A8E-AD49-8957-BEAFD8868F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419317-BCAD-2547-A7F5-2849ED11CC0E}"/>
              </a:ext>
            </a:extLst>
          </p:cNvPr>
          <p:cNvSpPr>
            <a:spLocks noGrp="1"/>
          </p:cNvSpPr>
          <p:nvPr>
            <p:ph type="sldNum" sz="quarter" idx="12"/>
          </p:nvPr>
        </p:nvSpPr>
        <p:spPr/>
        <p:txBody>
          <a:bodyPr/>
          <a:lstStyle/>
          <a:p>
            <a:fld id="{D68F9F90-E0DE-454A-B945-30DCB017564D}" type="slidenum">
              <a:rPr lang="en-US" smtClean="0"/>
              <a:t>‹#›</a:t>
            </a:fld>
            <a:endParaRPr lang="en-US"/>
          </a:p>
        </p:txBody>
      </p:sp>
    </p:spTree>
    <p:extLst>
      <p:ext uri="{BB962C8B-B14F-4D97-AF65-F5344CB8AC3E}">
        <p14:creationId xmlns:p14="http://schemas.microsoft.com/office/powerpoint/2010/main" val="1727151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1DDF3-4E62-A149-BD3E-BC991620628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68C8712-54CC-8D49-9A2F-329997B1D4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ACCDD6A-DA3E-B146-B130-13491EA90A4C}"/>
              </a:ext>
            </a:extLst>
          </p:cNvPr>
          <p:cNvSpPr>
            <a:spLocks noGrp="1"/>
          </p:cNvSpPr>
          <p:nvPr>
            <p:ph type="dt" sz="half" idx="10"/>
          </p:nvPr>
        </p:nvSpPr>
        <p:spPr/>
        <p:txBody>
          <a:bodyPr/>
          <a:lstStyle/>
          <a:p>
            <a:fld id="{BA3B20EE-A1A7-254B-B23B-13E4E2BEF61E}" type="datetimeFigureOut">
              <a:rPr lang="en-US" smtClean="0"/>
              <a:t>7/22/2026</a:t>
            </a:fld>
            <a:endParaRPr lang="en-US"/>
          </a:p>
        </p:txBody>
      </p:sp>
      <p:sp>
        <p:nvSpPr>
          <p:cNvPr id="5" name="Footer Placeholder 4">
            <a:extLst>
              <a:ext uri="{FF2B5EF4-FFF2-40B4-BE49-F238E27FC236}">
                <a16:creationId xmlns:a16="http://schemas.microsoft.com/office/drawing/2014/main" id="{AD040A7D-8910-4245-9AA9-C192B55BEB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B4FF7F-8808-B04C-9651-27323DEECD2E}"/>
              </a:ext>
            </a:extLst>
          </p:cNvPr>
          <p:cNvSpPr>
            <a:spLocks noGrp="1"/>
          </p:cNvSpPr>
          <p:nvPr>
            <p:ph type="sldNum" sz="quarter" idx="12"/>
          </p:nvPr>
        </p:nvSpPr>
        <p:spPr/>
        <p:txBody>
          <a:bodyPr/>
          <a:lstStyle/>
          <a:p>
            <a:fld id="{D68F9F90-E0DE-454A-B945-30DCB017564D}" type="slidenum">
              <a:rPr lang="en-US" smtClean="0"/>
              <a:t>‹#›</a:t>
            </a:fld>
            <a:endParaRPr lang="en-US"/>
          </a:p>
        </p:txBody>
      </p:sp>
    </p:spTree>
    <p:extLst>
      <p:ext uri="{BB962C8B-B14F-4D97-AF65-F5344CB8AC3E}">
        <p14:creationId xmlns:p14="http://schemas.microsoft.com/office/powerpoint/2010/main" val="1072738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FBE6C-3EE1-034B-BCC6-ABB9321AB6E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56D7A86-E055-994A-9945-8948657B652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344CCC0-64D0-4142-9FB4-24EC466CC42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A686B68-1A07-6341-B302-3FD08895C9EE}"/>
              </a:ext>
            </a:extLst>
          </p:cNvPr>
          <p:cNvSpPr>
            <a:spLocks noGrp="1"/>
          </p:cNvSpPr>
          <p:nvPr>
            <p:ph type="dt" sz="half" idx="10"/>
          </p:nvPr>
        </p:nvSpPr>
        <p:spPr/>
        <p:txBody>
          <a:bodyPr/>
          <a:lstStyle/>
          <a:p>
            <a:fld id="{BA3B20EE-A1A7-254B-B23B-13E4E2BEF61E}" type="datetimeFigureOut">
              <a:rPr lang="en-US" smtClean="0"/>
              <a:t>7/22/2026</a:t>
            </a:fld>
            <a:endParaRPr lang="en-US"/>
          </a:p>
        </p:txBody>
      </p:sp>
      <p:sp>
        <p:nvSpPr>
          <p:cNvPr id="6" name="Footer Placeholder 5">
            <a:extLst>
              <a:ext uri="{FF2B5EF4-FFF2-40B4-BE49-F238E27FC236}">
                <a16:creationId xmlns:a16="http://schemas.microsoft.com/office/drawing/2014/main" id="{EDAB4F0B-E2F1-6A40-B293-DACA679DDA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ADE2D1-79E2-D44A-9603-5198AF57DA7D}"/>
              </a:ext>
            </a:extLst>
          </p:cNvPr>
          <p:cNvSpPr>
            <a:spLocks noGrp="1"/>
          </p:cNvSpPr>
          <p:nvPr>
            <p:ph type="sldNum" sz="quarter" idx="12"/>
          </p:nvPr>
        </p:nvSpPr>
        <p:spPr/>
        <p:txBody>
          <a:bodyPr/>
          <a:lstStyle/>
          <a:p>
            <a:fld id="{D68F9F90-E0DE-454A-B945-30DCB017564D}" type="slidenum">
              <a:rPr lang="en-US" smtClean="0"/>
              <a:t>‹#›</a:t>
            </a:fld>
            <a:endParaRPr lang="en-US"/>
          </a:p>
        </p:txBody>
      </p:sp>
    </p:spTree>
    <p:extLst>
      <p:ext uri="{BB962C8B-B14F-4D97-AF65-F5344CB8AC3E}">
        <p14:creationId xmlns:p14="http://schemas.microsoft.com/office/powerpoint/2010/main" val="2109660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D215D-C02A-684A-94B6-E8B9E8D41DB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BA1E808-4186-4042-B94C-5819A86582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C8B9D1B-B431-5F4E-A172-68801E68146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277206E-9EE5-7042-82B0-2B42122ED5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4AE4CE3-F039-8F4E-A8F3-8AFA2CFDD9D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296FF82-D27F-BC42-BF18-9BD0BFA1A199}"/>
              </a:ext>
            </a:extLst>
          </p:cNvPr>
          <p:cNvSpPr>
            <a:spLocks noGrp="1"/>
          </p:cNvSpPr>
          <p:nvPr>
            <p:ph type="dt" sz="half" idx="10"/>
          </p:nvPr>
        </p:nvSpPr>
        <p:spPr/>
        <p:txBody>
          <a:bodyPr/>
          <a:lstStyle/>
          <a:p>
            <a:fld id="{BA3B20EE-A1A7-254B-B23B-13E4E2BEF61E}" type="datetimeFigureOut">
              <a:rPr lang="en-US" smtClean="0"/>
              <a:t>7/22/2026</a:t>
            </a:fld>
            <a:endParaRPr lang="en-US"/>
          </a:p>
        </p:txBody>
      </p:sp>
      <p:sp>
        <p:nvSpPr>
          <p:cNvPr id="8" name="Footer Placeholder 7">
            <a:extLst>
              <a:ext uri="{FF2B5EF4-FFF2-40B4-BE49-F238E27FC236}">
                <a16:creationId xmlns:a16="http://schemas.microsoft.com/office/drawing/2014/main" id="{9E137B02-3A8C-FB48-8309-9AFB82A4BC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BC4F562-B9C3-BA4A-B594-F3E7C6ACE4AC}"/>
              </a:ext>
            </a:extLst>
          </p:cNvPr>
          <p:cNvSpPr>
            <a:spLocks noGrp="1"/>
          </p:cNvSpPr>
          <p:nvPr>
            <p:ph type="sldNum" sz="quarter" idx="12"/>
          </p:nvPr>
        </p:nvSpPr>
        <p:spPr/>
        <p:txBody>
          <a:bodyPr/>
          <a:lstStyle/>
          <a:p>
            <a:fld id="{D68F9F90-E0DE-454A-B945-30DCB017564D}" type="slidenum">
              <a:rPr lang="en-US" smtClean="0"/>
              <a:t>‹#›</a:t>
            </a:fld>
            <a:endParaRPr lang="en-US"/>
          </a:p>
        </p:txBody>
      </p:sp>
    </p:spTree>
    <p:extLst>
      <p:ext uri="{BB962C8B-B14F-4D97-AF65-F5344CB8AC3E}">
        <p14:creationId xmlns:p14="http://schemas.microsoft.com/office/powerpoint/2010/main" val="1250613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BFF88-DBE3-9941-BC21-35DAFABDA80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934761B-D0CC-B246-A1B1-06BE22FC706E}"/>
              </a:ext>
            </a:extLst>
          </p:cNvPr>
          <p:cNvSpPr>
            <a:spLocks noGrp="1"/>
          </p:cNvSpPr>
          <p:nvPr>
            <p:ph type="dt" sz="half" idx="10"/>
          </p:nvPr>
        </p:nvSpPr>
        <p:spPr/>
        <p:txBody>
          <a:bodyPr/>
          <a:lstStyle/>
          <a:p>
            <a:fld id="{BA3B20EE-A1A7-254B-B23B-13E4E2BEF61E}" type="datetimeFigureOut">
              <a:rPr lang="en-US" smtClean="0"/>
              <a:t>7/22/2026</a:t>
            </a:fld>
            <a:endParaRPr lang="en-US"/>
          </a:p>
        </p:txBody>
      </p:sp>
      <p:sp>
        <p:nvSpPr>
          <p:cNvPr id="4" name="Footer Placeholder 3">
            <a:extLst>
              <a:ext uri="{FF2B5EF4-FFF2-40B4-BE49-F238E27FC236}">
                <a16:creationId xmlns:a16="http://schemas.microsoft.com/office/drawing/2014/main" id="{BEB8A3C8-02F7-5048-BD91-C60645F66D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A87DFC4-5BBB-AF4E-984C-299184E21C53}"/>
              </a:ext>
            </a:extLst>
          </p:cNvPr>
          <p:cNvSpPr>
            <a:spLocks noGrp="1"/>
          </p:cNvSpPr>
          <p:nvPr>
            <p:ph type="sldNum" sz="quarter" idx="12"/>
          </p:nvPr>
        </p:nvSpPr>
        <p:spPr/>
        <p:txBody>
          <a:bodyPr/>
          <a:lstStyle/>
          <a:p>
            <a:fld id="{D68F9F90-E0DE-454A-B945-30DCB017564D}" type="slidenum">
              <a:rPr lang="en-US" smtClean="0"/>
              <a:t>‹#›</a:t>
            </a:fld>
            <a:endParaRPr lang="en-US"/>
          </a:p>
        </p:txBody>
      </p:sp>
    </p:spTree>
    <p:extLst>
      <p:ext uri="{BB962C8B-B14F-4D97-AF65-F5344CB8AC3E}">
        <p14:creationId xmlns:p14="http://schemas.microsoft.com/office/powerpoint/2010/main" val="2408797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903A5B-7457-8848-802B-09B44AD6BADC}"/>
              </a:ext>
            </a:extLst>
          </p:cNvPr>
          <p:cNvSpPr>
            <a:spLocks noGrp="1"/>
          </p:cNvSpPr>
          <p:nvPr>
            <p:ph type="dt" sz="half" idx="10"/>
          </p:nvPr>
        </p:nvSpPr>
        <p:spPr/>
        <p:txBody>
          <a:bodyPr/>
          <a:lstStyle/>
          <a:p>
            <a:fld id="{BA3B20EE-A1A7-254B-B23B-13E4E2BEF61E}" type="datetimeFigureOut">
              <a:rPr lang="en-US" smtClean="0"/>
              <a:t>7/22/2026</a:t>
            </a:fld>
            <a:endParaRPr lang="en-US"/>
          </a:p>
        </p:txBody>
      </p:sp>
      <p:sp>
        <p:nvSpPr>
          <p:cNvPr id="3" name="Footer Placeholder 2">
            <a:extLst>
              <a:ext uri="{FF2B5EF4-FFF2-40B4-BE49-F238E27FC236}">
                <a16:creationId xmlns:a16="http://schemas.microsoft.com/office/drawing/2014/main" id="{7AFCE51B-03DB-D34E-A84B-1EAFF951917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E795E0-054F-7C4F-A02D-509ED36B14B9}"/>
              </a:ext>
            </a:extLst>
          </p:cNvPr>
          <p:cNvSpPr>
            <a:spLocks noGrp="1"/>
          </p:cNvSpPr>
          <p:nvPr>
            <p:ph type="sldNum" sz="quarter" idx="12"/>
          </p:nvPr>
        </p:nvSpPr>
        <p:spPr/>
        <p:txBody>
          <a:bodyPr/>
          <a:lstStyle/>
          <a:p>
            <a:fld id="{D68F9F90-E0DE-454A-B945-30DCB017564D}" type="slidenum">
              <a:rPr lang="en-US" smtClean="0"/>
              <a:t>‹#›</a:t>
            </a:fld>
            <a:endParaRPr lang="en-US"/>
          </a:p>
        </p:txBody>
      </p:sp>
    </p:spTree>
    <p:extLst>
      <p:ext uri="{BB962C8B-B14F-4D97-AF65-F5344CB8AC3E}">
        <p14:creationId xmlns:p14="http://schemas.microsoft.com/office/powerpoint/2010/main" val="63537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B8F34-6CD0-2B40-B84B-8FD65933C41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1198A72-233B-DB46-A329-D20ABA47C5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4A04E8B0-C44D-9549-96CA-97981781F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898E6FD-50E7-3942-BD8F-01A3FE742BDF}"/>
              </a:ext>
            </a:extLst>
          </p:cNvPr>
          <p:cNvSpPr>
            <a:spLocks noGrp="1"/>
          </p:cNvSpPr>
          <p:nvPr>
            <p:ph type="dt" sz="half" idx="10"/>
          </p:nvPr>
        </p:nvSpPr>
        <p:spPr/>
        <p:txBody>
          <a:bodyPr/>
          <a:lstStyle/>
          <a:p>
            <a:fld id="{BA3B20EE-A1A7-254B-B23B-13E4E2BEF61E}" type="datetimeFigureOut">
              <a:rPr lang="en-US" smtClean="0"/>
              <a:t>7/22/2026</a:t>
            </a:fld>
            <a:endParaRPr lang="en-US"/>
          </a:p>
        </p:txBody>
      </p:sp>
      <p:sp>
        <p:nvSpPr>
          <p:cNvPr id="6" name="Footer Placeholder 5">
            <a:extLst>
              <a:ext uri="{FF2B5EF4-FFF2-40B4-BE49-F238E27FC236}">
                <a16:creationId xmlns:a16="http://schemas.microsoft.com/office/drawing/2014/main" id="{13A17076-2EFE-1E4F-865A-23AB68CED9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7EC655-153D-F143-853A-4339FC0DFF1E}"/>
              </a:ext>
            </a:extLst>
          </p:cNvPr>
          <p:cNvSpPr>
            <a:spLocks noGrp="1"/>
          </p:cNvSpPr>
          <p:nvPr>
            <p:ph type="sldNum" sz="quarter" idx="12"/>
          </p:nvPr>
        </p:nvSpPr>
        <p:spPr/>
        <p:txBody>
          <a:bodyPr/>
          <a:lstStyle/>
          <a:p>
            <a:fld id="{D68F9F90-E0DE-454A-B945-30DCB017564D}" type="slidenum">
              <a:rPr lang="en-US" smtClean="0"/>
              <a:t>‹#›</a:t>
            </a:fld>
            <a:endParaRPr lang="en-US"/>
          </a:p>
        </p:txBody>
      </p:sp>
    </p:spTree>
    <p:extLst>
      <p:ext uri="{BB962C8B-B14F-4D97-AF65-F5344CB8AC3E}">
        <p14:creationId xmlns:p14="http://schemas.microsoft.com/office/powerpoint/2010/main" val="2456787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C34C9-E28C-EF4B-A807-CAD5A7137C4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9325CF3A-57FA-8D4E-8A9B-96EB2FC34C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07C01CB-0597-C84D-8261-3544195B58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2127A88-AEDE-9342-99F6-1C5CD87B4736}"/>
              </a:ext>
            </a:extLst>
          </p:cNvPr>
          <p:cNvSpPr>
            <a:spLocks noGrp="1"/>
          </p:cNvSpPr>
          <p:nvPr>
            <p:ph type="dt" sz="half" idx="10"/>
          </p:nvPr>
        </p:nvSpPr>
        <p:spPr/>
        <p:txBody>
          <a:bodyPr/>
          <a:lstStyle/>
          <a:p>
            <a:fld id="{BA3B20EE-A1A7-254B-B23B-13E4E2BEF61E}" type="datetimeFigureOut">
              <a:rPr lang="en-US" smtClean="0"/>
              <a:t>7/22/2026</a:t>
            </a:fld>
            <a:endParaRPr lang="en-US"/>
          </a:p>
        </p:txBody>
      </p:sp>
      <p:sp>
        <p:nvSpPr>
          <p:cNvPr id="6" name="Footer Placeholder 5">
            <a:extLst>
              <a:ext uri="{FF2B5EF4-FFF2-40B4-BE49-F238E27FC236}">
                <a16:creationId xmlns:a16="http://schemas.microsoft.com/office/drawing/2014/main" id="{9E1DC31A-3226-7A44-9327-0A7A97EBC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7C733C-8268-C24B-A53E-FACBDA6E8317}"/>
              </a:ext>
            </a:extLst>
          </p:cNvPr>
          <p:cNvSpPr>
            <a:spLocks noGrp="1"/>
          </p:cNvSpPr>
          <p:nvPr>
            <p:ph type="sldNum" sz="quarter" idx="12"/>
          </p:nvPr>
        </p:nvSpPr>
        <p:spPr/>
        <p:txBody>
          <a:bodyPr/>
          <a:lstStyle/>
          <a:p>
            <a:fld id="{D68F9F90-E0DE-454A-B945-30DCB017564D}" type="slidenum">
              <a:rPr lang="en-US" smtClean="0"/>
              <a:t>‹#›</a:t>
            </a:fld>
            <a:endParaRPr lang="en-US"/>
          </a:p>
        </p:txBody>
      </p:sp>
    </p:spTree>
    <p:extLst>
      <p:ext uri="{BB962C8B-B14F-4D97-AF65-F5344CB8AC3E}">
        <p14:creationId xmlns:p14="http://schemas.microsoft.com/office/powerpoint/2010/main" val="2183172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8DE6CA-592D-7541-9985-18DBC1E070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4879508-97AF-1542-A80B-D1B977F182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00FF330-FEC5-2C49-8411-FBC89C5585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3B20EE-A1A7-254B-B23B-13E4E2BEF61E}" type="datetimeFigureOut">
              <a:rPr lang="en-US" smtClean="0"/>
              <a:t>7/22/2026</a:t>
            </a:fld>
            <a:endParaRPr lang="en-US"/>
          </a:p>
        </p:txBody>
      </p:sp>
      <p:sp>
        <p:nvSpPr>
          <p:cNvPr id="5" name="Footer Placeholder 4">
            <a:extLst>
              <a:ext uri="{FF2B5EF4-FFF2-40B4-BE49-F238E27FC236}">
                <a16:creationId xmlns:a16="http://schemas.microsoft.com/office/drawing/2014/main" id="{3F4B1D4B-1E58-D849-8196-FE07A6FDA6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C41FA64-6D39-144C-881D-77370B8DD7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8F9F90-E0DE-454A-B945-30DCB017564D}" type="slidenum">
              <a:rPr lang="en-US" smtClean="0"/>
              <a:t>‹#›</a:t>
            </a:fld>
            <a:endParaRPr lang="en-US"/>
          </a:p>
        </p:txBody>
      </p:sp>
    </p:spTree>
    <p:extLst>
      <p:ext uri="{BB962C8B-B14F-4D97-AF65-F5344CB8AC3E}">
        <p14:creationId xmlns:p14="http://schemas.microsoft.com/office/powerpoint/2010/main" val="38972716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B4D3F-9BF6-A4A6-718F-CE689DB80D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D4DAA5-981E-2927-7F5B-EEA3118BF5EA}"/>
              </a:ext>
            </a:extLst>
          </p:cNvPr>
          <p:cNvSpPr>
            <a:spLocks noGrp="1"/>
          </p:cNvSpPr>
          <p:nvPr>
            <p:ph type="ctrTitle"/>
          </p:nvPr>
        </p:nvSpPr>
        <p:spPr>
          <a:xfrm>
            <a:off x="1091330" y="-145607"/>
            <a:ext cx="7154526" cy="620989"/>
          </a:xfrm>
        </p:spPr>
        <p:txBody>
          <a:bodyPr>
            <a:normAutofit/>
          </a:bodyPr>
          <a:lstStyle/>
          <a:p>
            <a:pPr algn="l"/>
            <a:r>
              <a:rPr lang="en-US" sz="1800" b="1" u="sng" dirty="0" smtClean="0">
                <a:solidFill>
                  <a:srgbClr val="141D38"/>
                </a:solidFill>
                <a:latin typeface="Calibri" panose="020F0502020204030204" pitchFamily="34" charset="0"/>
                <a:cs typeface="Calibri" panose="020F0502020204030204" pitchFamily="34" charset="0"/>
              </a:rPr>
              <a:t>Y1/2 </a:t>
            </a:r>
            <a:r>
              <a:rPr lang="en-US" sz="1800" b="1" u="sng" dirty="0">
                <a:solidFill>
                  <a:srgbClr val="141D38"/>
                </a:solidFill>
                <a:latin typeface="Calibri" panose="020F0502020204030204" pitchFamily="34" charset="0"/>
                <a:cs typeface="Calibri" panose="020F0502020204030204" pitchFamily="34" charset="0"/>
              </a:rPr>
              <a:t>Knowledge </a:t>
            </a:r>
            <a:r>
              <a:rPr lang="en-US" sz="1800" b="1" u="sng" dirty="0" err="1">
                <a:solidFill>
                  <a:srgbClr val="141D38"/>
                </a:solidFill>
                <a:latin typeface="Calibri" panose="020F0502020204030204" pitchFamily="34" charset="0"/>
                <a:cs typeface="Calibri" panose="020F0502020204030204" pitchFamily="34" charset="0"/>
              </a:rPr>
              <a:t>Organiser</a:t>
            </a:r>
            <a:r>
              <a:rPr lang="en-US" sz="1800" b="1" u="sng" dirty="0">
                <a:solidFill>
                  <a:srgbClr val="141D38"/>
                </a:solidFill>
                <a:latin typeface="Calibri" panose="020F0502020204030204" pitchFamily="34" charset="0"/>
                <a:cs typeface="Calibri" panose="020F0502020204030204" pitchFamily="34" charset="0"/>
              </a:rPr>
              <a:t> – Autumn 1</a:t>
            </a:r>
          </a:p>
        </p:txBody>
      </p:sp>
      <p:graphicFrame>
        <p:nvGraphicFramePr>
          <p:cNvPr id="8" name="Table 8">
            <a:extLst>
              <a:ext uri="{FF2B5EF4-FFF2-40B4-BE49-F238E27FC236}">
                <a16:creationId xmlns:a16="http://schemas.microsoft.com/office/drawing/2014/main" id="{F6369668-2D8A-1B62-CCFC-2619422EE332}"/>
              </a:ext>
            </a:extLst>
          </p:cNvPr>
          <p:cNvGraphicFramePr>
            <a:graphicFrameLocks noGrp="1"/>
          </p:cNvGraphicFramePr>
          <p:nvPr>
            <p:extLst>
              <p:ext uri="{D42A27DB-BD31-4B8C-83A1-F6EECF244321}">
                <p14:modId xmlns:p14="http://schemas.microsoft.com/office/powerpoint/2010/main" val="3906358663"/>
              </p:ext>
            </p:extLst>
          </p:nvPr>
        </p:nvGraphicFramePr>
        <p:xfrm>
          <a:off x="7812910" y="1974205"/>
          <a:ext cx="4197545" cy="4796521"/>
        </p:xfrm>
        <a:graphic>
          <a:graphicData uri="http://schemas.openxmlformats.org/drawingml/2006/table">
            <a:tbl>
              <a:tblPr firstRow="1" bandRow="1">
                <a:tableStyleId>{5C22544A-7EE6-4342-B048-85BDC9FD1C3A}</a:tableStyleId>
              </a:tblPr>
              <a:tblGrid>
                <a:gridCol w="920669">
                  <a:extLst>
                    <a:ext uri="{9D8B030D-6E8A-4147-A177-3AD203B41FA5}">
                      <a16:colId xmlns:a16="http://schemas.microsoft.com/office/drawing/2014/main" val="3519239692"/>
                    </a:ext>
                  </a:extLst>
                </a:gridCol>
                <a:gridCol w="3276876">
                  <a:extLst>
                    <a:ext uri="{9D8B030D-6E8A-4147-A177-3AD203B41FA5}">
                      <a16:colId xmlns:a16="http://schemas.microsoft.com/office/drawing/2014/main" val="3153744283"/>
                    </a:ext>
                  </a:extLst>
                </a:gridCol>
              </a:tblGrid>
              <a:tr h="621145">
                <a:tc>
                  <a:txBody>
                    <a:bodyPr/>
                    <a:lstStyle/>
                    <a:p>
                      <a:r>
                        <a:rPr lang="en-US" sz="1200" b="0" dirty="0" smtClean="0">
                          <a:solidFill>
                            <a:schemeClr val="bg1"/>
                          </a:solidFill>
                          <a:latin typeface="Calibri" panose="020F0502020204030204" pitchFamily="34" charset="0"/>
                          <a:cs typeface="Calibri" panose="020F0502020204030204" pitchFamily="34" charset="0"/>
                        </a:rPr>
                        <a:t>Moon Zoom</a:t>
                      </a:r>
                      <a:br>
                        <a:rPr lang="en-US" sz="1200" b="0" dirty="0" smtClean="0">
                          <a:solidFill>
                            <a:schemeClr val="bg1"/>
                          </a:solidFill>
                          <a:latin typeface="Calibri" panose="020F0502020204030204" pitchFamily="34" charset="0"/>
                          <a:cs typeface="Calibri" panose="020F0502020204030204" pitchFamily="34" charset="0"/>
                        </a:rPr>
                      </a:br>
                      <a:r>
                        <a:rPr lang="en-US" sz="1200" b="0" dirty="0" smtClean="0">
                          <a:solidFill>
                            <a:schemeClr val="bg1"/>
                          </a:solidFill>
                          <a:latin typeface="Calibri" panose="020F0502020204030204" pitchFamily="34" charset="0"/>
                          <a:cs typeface="Calibri" panose="020F0502020204030204" pitchFamily="34" charset="0"/>
                        </a:rPr>
                        <a:t>Vocabulary </a:t>
                      </a:r>
                      <a:endParaRPr lang="en-US" sz="1200" b="0" dirty="0">
                        <a:solidFill>
                          <a:schemeClr val="bg1"/>
                        </a:solidFill>
                        <a:latin typeface="Calibri" panose="020F0502020204030204" pitchFamily="34" charset="0"/>
                        <a:cs typeface="Calibri" panose="020F0502020204030204" pitchFamily="34" charset="0"/>
                      </a:endParaRPr>
                    </a:p>
                  </a:txBody>
                  <a:tcPr>
                    <a:solidFill>
                      <a:srgbClr val="141D38"/>
                    </a:solidFill>
                  </a:tcPr>
                </a:tc>
                <a:tc>
                  <a:txBody>
                    <a:bodyPr/>
                    <a:lstStyle/>
                    <a:p>
                      <a:r>
                        <a:rPr lang="en-US" sz="1200" b="0" dirty="0">
                          <a:solidFill>
                            <a:schemeClr val="bg1"/>
                          </a:solidFill>
                          <a:latin typeface="Calibri" panose="020F0502020204030204" pitchFamily="34" charset="0"/>
                          <a:cs typeface="Calibri" panose="020F0502020204030204" pitchFamily="34" charset="0"/>
                        </a:rPr>
                        <a:t>Definition </a:t>
                      </a:r>
                    </a:p>
                  </a:txBody>
                  <a:tcPr>
                    <a:solidFill>
                      <a:srgbClr val="141D38"/>
                    </a:solidFill>
                  </a:tcPr>
                </a:tc>
                <a:extLst>
                  <a:ext uri="{0D108BD9-81ED-4DB2-BD59-A6C34878D82A}">
                    <a16:rowId xmlns:a16="http://schemas.microsoft.com/office/drawing/2014/main" val="1486392716"/>
                  </a:ext>
                </a:extLst>
              </a:tr>
              <a:tr h="425131">
                <a:tc>
                  <a:txBody>
                    <a:bodyPr/>
                    <a:lstStyle/>
                    <a:p>
                      <a:r>
                        <a:rPr lang="en-GB" sz="1200" b="0" dirty="0" smtClean="0">
                          <a:solidFill>
                            <a:schemeClr val="tx1"/>
                          </a:solidFill>
                          <a:effectLst/>
                          <a:latin typeface="Calibri" panose="020F0502020204030204" pitchFamily="34" charset="0"/>
                          <a:cs typeface="Calibri" panose="020F0502020204030204" pitchFamily="34" charset="0"/>
                        </a:rPr>
                        <a:t>Astronaut</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GB" sz="1200" b="0" kern="1200" dirty="0" smtClean="0">
                          <a:solidFill>
                            <a:schemeClr val="dk1"/>
                          </a:solidFill>
                          <a:effectLst/>
                          <a:latin typeface="Calibri" panose="020F0502020204030204" pitchFamily="34" charset="0"/>
                          <a:ea typeface="+mn-ea"/>
                          <a:cs typeface="Calibri" panose="020F0502020204030204" pitchFamily="34" charset="0"/>
                        </a:rPr>
                        <a:t>A person who is trained to go into</a:t>
                      </a:r>
                      <a:r>
                        <a:rPr lang="en-GB" sz="1200" b="0" kern="1200" baseline="0" dirty="0" smtClean="0">
                          <a:solidFill>
                            <a:schemeClr val="dk1"/>
                          </a:solidFill>
                          <a:effectLst/>
                          <a:latin typeface="Calibri" panose="020F0502020204030204" pitchFamily="34" charset="0"/>
                          <a:ea typeface="+mn-ea"/>
                          <a:cs typeface="Calibri" panose="020F0502020204030204" pitchFamily="34" charset="0"/>
                        </a:rPr>
                        <a:t> space</a:t>
                      </a:r>
                      <a:endParaRPr lang="en-GB" sz="1200" b="0" dirty="0">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566547873"/>
                  </a:ext>
                </a:extLst>
              </a:tr>
              <a:tr h="425131">
                <a:tc>
                  <a:txBody>
                    <a:bodyPr/>
                    <a:lstStyle/>
                    <a:p>
                      <a:r>
                        <a:rPr lang="en-GB" sz="1200" b="0" dirty="0" smtClean="0">
                          <a:solidFill>
                            <a:schemeClr val="tx1"/>
                          </a:solidFill>
                          <a:effectLst/>
                          <a:latin typeface="Calibri" panose="020F0502020204030204" pitchFamily="34" charset="0"/>
                          <a:cs typeface="Calibri" panose="020F0502020204030204" pitchFamily="34" charset="0"/>
                        </a:rPr>
                        <a:t>Apollo 11</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GB" sz="1200" b="0" kern="1200" dirty="0" smtClean="0">
                          <a:solidFill>
                            <a:schemeClr val="dk1"/>
                          </a:solidFill>
                          <a:effectLst/>
                          <a:latin typeface="Calibri" panose="020F0502020204030204" pitchFamily="34" charset="0"/>
                          <a:ea typeface="+mn-ea"/>
                          <a:cs typeface="Calibri" panose="020F0502020204030204" pitchFamily="34" charset="0"/>
                        </a:rPr>
                        <a:t>The name of the first spacecraft</a:t>
                      </a:r>
                      <a:r>
                        <a:rPr lang="en-GB" sz="1200" b="0" kern="1200" baseline="0" dirty="0" smtClean="0">
                          <a:solidFill>
                            <a:schemeClr val="dk1"/>
                          </a:solidFill>
                          <a:effectLst/>
                          <a:latin typeface="Calibri" panose="020F0502020204030204" pitchFamily="34" charset="0"/>
                          <a:ea typeface="+mn-ea"/>
                          <a:cs typeface="Calibri" panose="020F0502020204030204" pitchFamily="34" charset="0"/>
                        </a:rPr>
                        <a:t> that took humans to the moon in 1969</a:t>
                      </a:r>
                      <a:endParaRPr lang="en-GB" sz="1200" b="0" dirty="0">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3658383848"/>
                  </a:ext>
                </a:extLst>
              </a:tr>
              <a:tr h="443675">
                <a:tc>
                  <a:txBody>
                    <a:bodyPr/>
                    <a:lstStyle/>
                    <a:p>
                      <a:r>
                        <a:rPr lang="en-GB" sz="1200" b="0" dirty="0" smtClean="0">
                          <a:solidFill>
                            <a:schemeClr val="tx1"/>
                          </a:solidFill>
                          <a:effectLst/>
                          <a:latin typeface="Calibri" panose="020F0502020204030204" pitchFamily="34" charset="0"/>
                          <a:cs typeface="Calibri" panose="020F0502020204030204" pitchFamily="34" charset="0"/>
                        </a:rPr>
                        <a:t>Neil Armstrong</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US" sz="1200" b="0" dirty="0" smtClean="0">
                          <a:latin typeface="Calibri" panose="020F0502020204030204" pitchFamily="34" charset="0"/>
                          <a:cs typeface="Calibri" panose="020F0502020204030204" pitchFamily="34" charset="0"/>
                        </a:rPr>
                        <a:t>The first person to walk on the moon during Apollo 11 mission</a:t>
                      </a:r>
                      <a:endParaRPr lang="en-GB" sz="1200" b="0" dirty="0">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3766356985"/>
                  </a:ext>
                </a:extLst>
              </a:tr>
              <a:tr h="621145">
                <a:tc>
                  <a:txBody>
                    <a:bodyPr/>
                    <a:lstStyle/>
                    <a:p>
                      <a:r>
                        <a:rPr lang="en-GB" sz="1200" b="0" dirty="0" smtClean="0">
                          <a:solidFill>
                            <a:schemeClr val="tx1"/>
                          </a:solidFill>
                          <a:effectLst/>
                          <a:latin typeface="Calibri" panose="020F0502020204030204" pitchFamily="34" charset="0"/>
                          <a:cs typeface="Calibri" panose="020F0502020204030204" pitchFamily="34" charset="0"/>
                        </a:rPr>
                        <a:t>Space</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US" sz="1200" b="0" dirty="0" smtClean="0">
                          <a:latin typeface="Calibri" panose="020F0502020204030204" pitchFamily="34" charset="0"/>
                          <a:cs typeface="Calibri" panose="020F0502020204030204" pitchFamily="34" charset="0"/>
                        </a:rPr>
                        <a:t>Space is everything that exists outside of our planet’s atmosphere.  The atmosphere is the layer of gas that surrounds our planet.</a:t>
                      </a:r>
                      <a:endParaRPr lang="en-GB" sz="1200" b="0" dirty="0">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4177165080"/>
                  </a:ext>
                </a:extLst>
              </a:tr>
              <a:tr h="443675">
                <a:tc>
                  <a:txBody>
                    <a:bodyPr/>
                    <a:lstStyle/>
                    <a:p>
                      <a:r>
                        <a:rPr lang="en-GB" sz="1200" b="0" dirty="0" smtClean="0">
                          <a:solidFill>
                            <a:schemeClr val="tx1"/>
                          </a:solidFill>
                          <a:effectLst/>
                          <a:latin typeface="Calibri" panose="020F0502020204030204" pitchFamily="34" charset="0"/>
                          <a:cs typeface="Calibri" panose="020F0502020204030204" pitchFamily="34" charset="0"/>
                        </a:rPr>
                        <a:t>Rocket</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pPr algn="l"/>
                      <a:r>
                        <a:rPr lang="en-US" sz="1200" b="0" dirty="0" smtClean="0">
                          <a:latin typeface="Calibri" panose="020F0502020204030204" pitchFamily="34" charset="0"/>
                          <a:cs typeface="Calibri" panose="020F0502020204030204" pitchFamily="34" charset="0"/>
                        </a:rPr>
                        <a:t>A rocket is a vehicle that uses powerful engines to push itself into the sky and travel through space</a:t>
                      </a:r>
                      <a:endParaRPr lang="en-GB" sz="1200" b="0" dirty="0">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4031363739"/>
                  </a:ext>
                </a:extLst>
              </a:tr>
              <a:tr h="621145">
                <a:tc>
                  <a:txBody>
                    <a:bodyPr/>
                    <a:lstStyle/>
                    <a:p>
                      <a:r>
                        <a:rPr lang="en-US" sz="1200" b="0" dirty="0" smtClean="0">
                          <a:solidFill>
                            <a:schemeClr val="tx1"/>
                          </a:solidFill>
                          <a:effectLst/>
                          <a:latin typeface="Calibri" panose="020F0502020204030204" pitchFamily="34" charset="0"/>
                          <a:cs typeface="Calibri" panose="020F0502020204030204" pitchFamily="34" charset="0"/>
                        </a:rPr>
                        <a:t>launch</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US" sz="1200" b="0" dirty="0" smtClean="0">
                          <a:latin typeface="Calibri" panose="020F0502020204030204" pitchFamily="34" charset="0"/>
                          <a:cs typeface="Calibri" panose="020F0502020204030204" pitchFamily="34" charset="0"/>
                        </a:rPr>
                        <a:t>When a</a:t>
                      </a:r>
                      <a:r>
                        <a:rPr lang="en-US" sz="1200" b="0" baseline="0" dirty="0" smtClean="0">
                          <a:latin typeface="Calibri" panose="020F0502020204030204" pitchFamily="34" charset="0"/>
                          <a:cs typeface="Calibri" panose="020F0502020204030204" pitchFamily="34" charset="0"/>
                        </a:rPr>
                        <a:t> rocket or spacecraft is sent into the sky</a:t>
                      </a:r>
                      <a:endParaRPr lang="en-GB" sz="1200" b="0" dirty="0">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1349896920"/>
                  </a:ext>
                </a:extLst>
              </a:tr>
              <a:tr h="458405">
                <a:tc>
                  <a:txBody>
                    <a:bodyPr/>
                    <a:lstStyle/>
                    <a:p>
                      <a:r>
                        <a:rPr lang="en-GB" sz="1200" b="0" dirty="0" smtClean="0">
                          <a:solidFill>
                            <a:schemeClr val="tx1"/>
                          </a:solidFill>
                          <a:effectLst/>
                          <a:latin typeface="Calibri" panose="020F0502020204030204" pitchFamily="34" charset="0"/>
                          <a:cs typeface="Calibri" panose="020F0502020204030204" pitchFamily="34" charset="0"/>
                        </a:rPr>
                        <a:t>Mission</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US" sz="1200" b="0" dirty="0" smtClean="0">
                          <a:effectLst/>
                          <a:latin typeface="Calibri" panose="020F0502020204030204" pitchFamily="34" charset="0"/>
                          <a:cs typeface="Calibri" panose="020F0502020204030204" pitchFamily="34" charset="0"/>
                        </a:rPr>
                        <a:t>A special journey or</a:t>
                      </a:r>
                      <a:r>
                        <a:rPr lang="en-US" sz="1200" b="0" baseline="0" dirty="0" smtClean="0">
                          <a:effectLst/>
                          <a:latin typeface="Calibri" panose="020F0502020204030204" pitchFamily="34" charset="0"/>
                          <a:cs typeface="Calibri" panose="020F0502020204030204" pitchFamily="34" charset="0"/>
                        </a:rPr>
                        <a:t> task that astronauts go on to explore space or </a:t>
                      </a:r>
                      <a:r>
                        <a:rPr lang="en-US" sz="1200" b="0" baseline="0" smtClean="0">
                          <a:effectLst/>
                          <a:latin typeface="Calibri" panose="020F0502020204030204" pitchFamily="34" charset="0"/>
                          <a:cs typeface="Calibri" panose="020F0502020204030204" pitchFamily="34" charset="0"/>
                        </a:rPr>
                        <a:t>do experiments.</a:t>
                      </a:r>
                      <a:endParaRPr lang="en-GB" sz="1200" b="0" dirty="0">
                        <a:effectLst/>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3704665213"/>
                  </a:ext>
                </a:extLst>
              </a:tr>
              <a:tr h="621145">
                <a:tc>
                  <a:txBody>
                    <a:bodyPr/>
                    <a:lstStyle/>
                    <a:p>
                      <a:r>
                        <a:rPr lang="en-US" sz="1200" b="0" dirty="0" smtClean="0">
                          <a:effectLst/>
                          <a:latin typeface="Calibri" panose="020F0502020204030204" pitchFamily="34" charset="0"/>
                          <a:cs typeface="Calibri" panose="020F0502020204030204" pitchFamily="34" charset="0"/>
                        </a:rPr>
                        <a:t>Space</a:t>
                      </a:r>
                      <a:r>
                        <a:rPr lang="en-US" sz="1200" b="0" baseline="0" dirty="0" smtClean="0">
                          <a:effectLst/>
                          <a:latin typeface="Calibri" panose="020F0502020204030204" pitchFamily="34" charset="0"/>
                          <a:cs typeface="Calibri" panose="020F0502020204030204" pitchFamily="34" charset="0"/>
                        </a:rPr>
                        <a:t> Race</a:t>
                      </a:r>
                      <a:endParaRPr lang="en-GB" sz="1200" b="0" dirty="0">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US" sz="1200" b="0" dirty="0" smtClean="0">
                          <a:effectLst/>
                          <a:latin typeface="Calibri" panose="020F0502020204030204" pitchFamily="34" charset="0"/>
                          <a:cs typeface="Calibri" panose="020F0502020204030204" pitchFamily="34" charset="0"/>
                        </a:rPr>
                        <a:t>A competition between America and the Soviet Union to be the first to achieve important space discoveries and missions.</a:t>
                      </a:r>
                      <a:endParaRPr lang="en-GB" sz="1200" b="0" dirty="0">
                        <a:effectLst/>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1009623885"/>
                  </a:ext>
                </a:extLst>
              </a:tr>
            </a:tbl>
          </a:graphicData>
        </a:graphic>
      </p:graphicFrame>
      <p:sp>
        <p:nvSpPr>
          <p:cNvPr id="15" name="TextBox 14">
            <a:extLst>
              <a:ext uri="{FF2B5EF4-FFF2-40B4-BE49-F238E27FC236}">
                <a16:creationId xmlns:a16="http://schemas.microsoft.com/office/drawing/2014/main" id="{32D8B2C7-1DFE-602D-31DC-9C472255C4B2}"/>
              </a:ext>
            </a:extLst>
          </p:cNvPr>
          <p:cNvSpPr txBox="1"/>
          <p:nvPr/>
        </p:nvSpPr>
        <p:spPr>
          <a:xfrm>
            <a:off x="6955790" y="400412"/>
            <a:ext cx="5054666" cy="1323439"/>
          </a:xfrm>
          <a:prstGeom prst="rect">
            <a:avLst/>
          </a:prstGeom>
          <a:noFill/>
          <a:ln w="28575">
            <a:solidFill>
              <a:srgbClr val="141D38"/>
            </a:solidFill>
          </a:ln>
        </p:spPr>
        <p:txBody>
          <a:bodyPr wrap="square" rtlCol="0">
            <a:spAutoFit/>
          </a:bodyPr>
          <a:lstStyle/>
          <a:p>
            <a:r>
              <a:rPr lang="en-US" sz="1200" b="1" u="sng" dirty="0" smtClean="0">
                <a:latin typeface="Calibri" panose="020F0502020204030204" pitchFamily="34" charset="0"/>
                <a:cs typeface="Calibri" panose="020F0502020204030204" pitchFamily="34" charset="0"/>
              </a:rPr>
              <a:t>History – Moon Zoom</a:t>
            </a:r>
          </a:p>
          <a:p>
            <a:endParaRPr lang="en-US" sz="1200" b="1" u="sng" dirty="0">
              <a:latin typeface="Calibri" panose="020F0502020204030204" pitchFamily="34" charset="0"/>
              <a:cs typeface="Calibri" panose="020F0502020204030204" pitchFamily="34" charset="0"/>
            </a:endParaRPr>
          </a:p>
          <a:p>
            <a:r>
              <a:rPr lang="en-US" sz="1400" dirty="0" smtClean="0">
                <a:latin typeface="Calibri" panose="020F0502020204030204" pitchFamily="34" charset="0"/>
                <a:cs typeface="Calibri" panose="020F0502020204030204" pitchFamily="34" charset="0"/>
              </a:rPr>
              <a:t>In </a:t>
            </a:r>
            <a:r>
              <a:rPr lang="en-US" sz="1400" dirty="0">
                <a:latin typeface="Calibri" panose="020F0502020204030204" pitchFamily="34" charset="0"/>
                <a:cs typeface="Calibri" panose="020F0502020204030204" pitchFamily="34" charset="0"/>
              </a:rPr>
              <a:t>this History topic, we will explore the exciting Space Race and discover how humans first landed on the Moon. We will learn about when these events happened and find out about three famous astronauts who helped make history.</a:t>
            </a:r>
            <a:endParaRPr lang="en-US" sz="1400" dirty="0">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C69E93B1-C165-BCC8-5390-E02993ED158D}"/>
              </a:ext>
            </a:extLst>
          </p:cNvPr>
          <p:cNvSpPr txBox="1"/>
          <p:nvPr/>
        </p:nvSpPr>
        <p:spPr>
          <a:xfrm>
            <a:off x="314560" y="3227795"/>
            <a:ext cx="2904125" cy="3339376"/>
          </a:xfrm>
          <a:prstGeom prst="rect">
            <a:avLst/>
          </a:prstGeom>
          <a:noFill/>
          <a:ln w="28575">
            <a:solidFill>
              <a:srgbClr val="141D38"/>
            </a:solidFill>
          </a:ln>
        </p:spPr>
        <p:txBody>
          <a:bodyPr wrap="square" rtlCol="0">
            <a:spAutoFit/>
          </a:bodyPr>
          <a:lstStyle/>
          <a:p>
            <a:r>
              <a:rPr lang="en-US" sz="1200" b="1" u="sng" dirty="0">
                <a:latin typeface="Calibri" panose="020F0502020204030204" pitchFamily="34" charset="0"/>
                <a:cs typeface="Calibri" panose="020F0502020204030204" pitchFamily="34" charset="0"/>
              </a:rPr>
              <a:t>Mathematics</a:t>
            </a:r>
            <a:br>
              <a:rPr lang="en-US" sz="1200" b="1" u="sng" dirty="0">
                <a:latin typeface="Calibri" panose="020F0502020204030204" pitchFamily="34" charset="0"/>
                <a:cs typeface="Calibri" panose="020F0502020204030204" pitchFamily="34" charset="0"/>
              </a:rPr>
            </a:br>
            <a:endParaRPr lang="en-US" sz="1200" b="1" u="sng" dirty="0">
              <a:latin typeface="Calibri" panose="020F0502020204030204" pitchFamily="34" charset="0"/>
              <a:cs typeface="Calibri" panose="020F0502020204030204" pitchFamily="34" charset="0"/>
            </a:endParaRPr>
          </a:p>
          <a:p>
            <a:r>
              <a:rPr lang="en-US" sz="1100" dirty="0">
                <a:latin typeface="Calibri" panose="020F0502020204030204" pitchFamily="34" charset="0"/>
                <a:cs typeface="Calibri" panose="020F0502020204030204" pitchFamily="34" charset="0"/>
              </a:rPr>
              <a:t>This half term, we will be learning to: </a:t>
            </a:r>
            <a:br>
              <a:rPr lang="en-US" sz="1100" dirty="0">
                <a:latin typeface="Calibri" panose="020F0502020204030204" pitchFamily="34" charset="0"/>
                <a:cs typeface="Calibri" panose="020F0502020204030204" pitchFamily="34" charset="0"/>
              </a:rPr>
            </a:br>
            <a:r>
              <a:rPr lang="en-US" sz="1100" dirty="0">
                <a:latin typeface="Calibri" panose="020F0502020204030204" pitchFamily="34" charset="0"/>
                <a:cs typeface="Calibri" panose="020F0502020204030204" pitchFamily="34" charset="0"/>
              </a:rPr>
              <a:t>Count forwards and backwards to 100 from any given number</a:t>
            </a:r>
            <a:r>
              <a:rPr lang="en-US" sz="1100" dirty="0" smtClean="0">
                <a:latin typeface="Calibri" panose="020F0502020204030204" pitchFamily="34" charset="0"/>
                <a:cs typeface="Calibri" panose="020F0502020204030204" pitchFamily="34" charset="0"/>
              </a:rPr>
              <a:t>.</a:t>
            </a:r>
          </a:p>
          <a:p>
            <a:r>
              <a:rPr lang="en-US" sz="1100" dirty="0" smtClean="0">
                <a:latin typeface="Calibri" panose="020F0502020204030204" pitchFamily="34" charset="0"/>
                <a:cs typeface="Calibri" panose="020F0502020204030204" pitchFamily="34" charset="0"/>
              </a:rPr>
              <a:t>Read </a:t>
            </a:r>
            <a:r>
              <a:rPr lang="en-US" sz="1100" dirty="0">
                <a:latin typeface="Calibri" panose="020F0502020204030204" pitchFamily="34" charset="0"/>
                <a:cs typeface="Calibri" panose="020F0502020204030204" pitchFamily="34" charset="0"/>
              </a:rPr>
              <a:t>and write numbers to 100 in numerals</a:t>
            </a:r>
            <a:r>
              <a:rPr lang="en-US" sz="1100" dirty="0" smtClean="0">
                <a:latin typeface="Calibri" panose="020F0502020204030204" pitchFamily="34" charset="0"/>
                <a:cs typeface="Calibri" panose="020F0502020204030204" pitchFamily="34" charset="0"/>
              </a:rPr>
              <a:t>.</a:t>
            </a:r>
          </a:p>
          <a:p>
            <a:r>
              <a:rPr lang="en-US" sz="1100" dirty="0" smtClean="0">
                <a:latin typeface="Calibri" panose="020F0502020204030204" pitchFamily="34" charset="0"/>
                <a:cs typeface="Calibri" panose="020F0502020204030204" pitchFamily="34" charset="0"/>
              </a:rPr>
              <a:t>Count </a:t>
            </a:r>
            <a:r>
              <a:rPr lang="en-US" sz="1100" dirty="0">
                <a:latin typeface="Calibri" panose="020F0502020204030204" pitchFamily="34" charset="0"/>
                <a:cs typeface="Calibri" panose="020F0502020204030204" pitchFamily="34" charset="0"/>
              </a:rPr>
              <a:t>in 2s, 5s and 10s</a:t>
            </a:r>
            <a:r>
              <a:rPr lang="en-US" sz="1100" dirty="0" smtClean="0">
                <a:latin typeface="Calibri" panose="020F0502020204030204" pitchFamily="34" charset="0"/>
                <a:cs typeface="Calibri" panose="020F0502020204030204" pitchFamily="34" charset="0"/>
              </a:rPr>
              <a:t>.</a:t>
            </a:r>
          </a:p>
          <a:p>
            <a:r>
              <a:rPr lang="en-US" sz="1100" dirty="0" smtClean="0">
                <a:latin typeface="Calibri" panose="020F0502020204030204" pitchFamily="34" charset="0"/>
                <a:cs typeface="Calibri" panose="020F0502020204030204" pitchFamily="34" charset="0"/>
              </a:rPr>
              <a:t>Identify </a:t>
            </a:r>
            <a:r>
              <a:rPr lang="en-US" sz="1100" dirty="0">
                <a:latin typeface="Calibri" panose="020F0502020204030204" pitchFamily="34" charset="0"/>
                <a:cs typeface="Calibri" panose="020F0502020204030204" pitchFamily="34" charset="0"/>
              </a:rPr>
              <a:t>one more and one less than a given number</a:t>
            </a:r>
            <a:r>
              <a:rPr lang="en-US" sz="1100" dirty="0" smtClean="0">
                <a:latin typeface="Calibri" panose="020F0502020204030204" pitchFamily="34" charset="0"/>
                <a:cs typeface="Calibri" panose="020F0502020204030204" pitchFamily="34" charset="0"/>
              </a:rPr>
              <a:t>.</a:t>
            </a:r>
          </a:p>
          <a:p>
            <a:r>
              <a:rPr lang="en-US" sz="1100" dirty="0" smtClean="0">
                <a:latin typeface="Calibri" panose="020F0502020204030204" pitchFamily="34" charset="0"/>
                <a:cs typeface="Calibri" panose="020F0502020204030204" pitchFamily="34" charset="0"/>
              </a:rPr>
              <a:t>Compare </a:t>
            </a:r>
            <a:r>
              <a:rPr lang="en-US" sz="1100" dirty="0">
                <a:latin typeface="Calibri" panose="020F0502020204030204" pitchFamily="34" charset="0"/>
                <a:cs typeface="Calibri" panose="020F0502020204030204" pitchFamily="34" charset="0"/>
              </a:rPr>
              <a:t>and order numbers within </a:t>
            </a:r>
            <a:r>
              <a:rPr lang="en-US" sz="1100" dirty="0" smtClean="0">
                <a:latin typeface="Calibri" panose="020F0502020204030204" pitchFamily="34" charset="0"/>
                <a:cs typeface="Calibri" panose="020F0502020204030204" pitchFamily="34" charset="0"/>
              </a:rPr>
              <a:t>100</a:t>
            </a:r>
          </a:p>
          <a:p>
            <a:r>
              <a:rPr lang="en-US" sz="1100" dirty="0" smtClean="0">
                <a:latin typeface="Calibri" panose="020F0502020204030204" pitchFamily="34" charset="0"/>
                <a:cs typeface="Calibri" panose="020F0502020204030204" pitchFamily="34" charset="0"/>
              </a:rPr>
              <a:t>Know number </a:t>
            </a:r>
            <a:r>
              <a:rPr lang="en-US" sz="1100" dirty="0">
                <a:latin typeface="Calibri" panose="020F0502020204030204" pitchFamily="34" charset="0"/>
                <a:cs typeface="Calibri" panose="020F0502020204030204" pitchFamily="34" charset="0"/>
              </a:rPr>
              <a:t>bonds to 10 fluently</a:t>
            </a:r>
            <a:r>
              <a:rPr lang="en-US" sz="1100" dirty="0" smtClean="0">
                <a:latin typeface="Calibri" panose="020F0502020204030204" pitchFamily="34" charset="0"/>
                <a:cs typeface="Calibri" panose="020F0502020204030204" pitchFamily="34" charset="0"/>
              </a:rPr>
              <a:t>.</a:t>
            </a:r>
          </a:p>
          <a:p>
            <a:r>
              <a:rPr lang="en-US" sz="1100" dirty="0" smtClean="0">
                <a:latin typeface="Calibri" panose="020F0502020204030204" pitchFamily="34" charset="0"/>
                <a:cs typeface="Calibri" panose="020F0502020204030204" pitchFamily="34" charset="0"/>
              </a:rPr>
              <a:t>Recall </a:t>
            </a:r>
            <a:r>
              <a:rPr lang="en-US" sz="1100" dirty="0">
                <a:latin typeface="Calibri" panose="020F0502020204030204" pitchFamily="34" charset="0"/>
                <a:cs typeface="Calibri" panose="020F0502020204030204" pitchFamily="34" charset="0"/>
              </a:rPr>
              <a:t>and use addition and subtraction facts within 10</a:t>
            </a:r>
            <a:r>
              <a:rPr lang="en-US" sz="1100" dirty="0" smtClean="0">
                <a:latin typeface="Calibri" panose="020F0502020204030204" pitchFamily="34" charset="0"/>
                <a:cs typeface="Calibri" panose="020F0502020204030204" pitchFamily="34" charset="0"/>
              </a:rPr>
              <a:t>.</a:t>
            </a:r>
          </a:p>
          <a:p>
            <a:r>
              <a:rPr lang="en-US" sz="1100" dirty="0" smtClean="0">
                <a:latin typeface="Calibri" panose="020F0502020204030204" pitchFamily="34" charset="0"/>
                <a:cs typeface="Calibri" panose="020F0502020204030204" pitchFamily="34" charset="0"/>
              </a:rPr>
              <a:t>Add </a:t>
            </a:r>
            <a:r>
              <a:rPr lang="en-US" sz="1100" dirty="0">
                <a:latin typeface="Calibri" panose="020F0502020204030204" pitchFamily="34" charset="0"/>
                <a:cs typeface="Calibri" panose="020F0502020204030204" pitchFamily="34" charset="0"/>
              </a:rPr>
              <a:t>and subtract one-digit and two-digit numbers within 20</a:t>
            </a:r>
            <a:r>
              <a:rPr lang="en-US" sz="1100" dirty="0" smtClean="0">
                <a:latin typeface="Calibri" panose="020F0502020204030204" pitchFamily="34" charset="0"/>
                <a:cs typeface="Calibri" panose="020F0502020204030204" pitchFamily="34" charset="0"/>
              </a:rPr>
              <a:t>.</a:t>
            </a:r>
          </a:p>
          <a:p>
            <a:r>
              <a:rPr lang="en-US" sz="1100" dirty="0" smtClean="0">
                <a:latin typeface="Calibri" panose="020F0502020204030204" pitchFamily="34" charset="0"/>
                <a:cs typeface="Calibri" panose="020F0502020204030204" pitchFamily="34" charset="0"/>
              </a:rPr>
              <a:t>Understand </a:t>
            </a:r>
            <a:r>
              <a:rPr lang="en-US" sz="1100" dirty="0">
                <a:latin typeface="Calibri" panose="020F0502020204030204" pitchFamily="34" charset="0"/>
                <a:cs typeface="Calibri" panose="020F0502020204030204" pitchFamily="34" charset="0"/>
              </a:rPr>
              <a:t>place value in numbers to 100 (tens and ones</a:t>
            </a:r>
            <a:r>
              <a:rPr lang="en-US" sz="1100" dirty="0" smtClean="0">
                <a:latin typeface="Calibri" panose="020F0502020204030204" pitchFamily="34" charset="0"/>
                <a:cs typeface="Calibri" panose="020F0502020204030204" pitchFamily="34" charset="0"/>
              </a:rPr>
              <a:t>).</a:t>
            </a:r>
          </a:p>
          <a:p>
            <a:r>
              <a:rPr lang="en-US" sz="1100" dirty="0" smtClean="0">
                <a:latin typeface="Calibri" panose="020F0502020204030204" pitchFamily="34" charset="0"/>
                <a:cs typeface="Calibri" panose="020F0502020204030204" pitchFamily="34" charset="0"/>
              </a:rPr>
              <a:t>Solve </a:t>
            </a:r>
            <a:r>
              <a:rPr lang="en-US" sz="1100" dirty="0">
                <a:latin typeface="Calibri" panose="020F0502020204030204" pitchFamily="34" charset="0"/>
                <a:cs typeface="Calibri" panose="020F0502020204030204" pitchFamily="34" charset="0"/>
              </a:rPr>
              <a:t>simple missing number problems (e.g. 8 + □ = 12</a:t>
            </a:r>
            <a:r>
              <a:rPr lang="en-US" sz="1100" dirty="0" smtClean="0">
                <a:latin typeface="Calibri" panose="020F0502020204030204" pitchFamily="34" charset="0"/>
                <a:cs typeface="Calibri" panose="020F0502020204030204" pitchFamily="34" charset="0"/>
              </a:rPr>
              <a:t>).</a:t>
            </a:r>
          </a:p>
        </p:txBody>
      </p:sp>
      <p:sp>
        <p:nvSpPr>
          <p:cNvPr id="6" name="TextBox 5">
            <a:extLst>
              <a:ext uri="{FF2B5EF4-FFF2-40B4-BE49-F238E27FC236}">
                <a16:creationId xmlns:a16="http://schemas.microsoft.com/office/drawing/2014/main" id="{BDBFCDA7-0EEC-8132-038E-DB32C70559D4}"/>
              </a:ext>
            </a:extLst>
          </p:cNvPr>
          <p:cNvSpPr txBox="1"/>
          <p:nvPr/>
        </p:nvSpPr>
        <p:spPr>
          <a:xfrm>
            <a:off x="314560" y="2275311"/>
            <a:ext cx="7382605" cy="830997"/>
          </a:xfrm>
          <a:prstGeom prst="rect">
            <a:avLst/>
          </a:prstGeom>
          <a:noFill/>
          <a:ln w="28575">
            <a:solidFill>
              <a:srgbClr val="141D38"/>
            </a:solidFill>
          </a:ln>
        </p:spPr>
        <p:txBody>
          <a:bodyPr wrap="square" rtlCol="0">
            <a:spAutoFit/>
          </a:bodyPr>
          <a:lstStyle/>
          <a:p>
            <a:r>
              <a:rPr lang="en-US" sz="1200" b="1" u="sng" dirty="0">
                <a:latin typeface="Calibri" panose="020F0502020204030204" pitchFamily="34" charset="0"/>
                <a:cs typeface="Calibri" panose="020F0502020204030204" pitchFamily="34" charset="0"/>
              </a:rPr>
              <a:t>English</a:t>
            </a:r>
            <a:br>
              <a:rPr lang="en-US" sz="1200" b="1" u="sng" dirty="0">
                <a:latin typeface="Calibri" panose="020F0502020204030204" pitchFamily="34" charset="0"/>
                <a:cs typeface="Calibri" panose="020F0502020204030204" pitchFamily="34" charset="0"/>
              </a:rPr>
            </a:br>
            <a:r>
              <a:rPr lang="en-US" sz="1200" dirty="0">
                <a:latin typeface="Calibri" panose="020F0502020204030204" pitchFamily="34" charset="0"/>
                <a:cs typeface="Calibri" panose="020F0502020204030204" pitchFamily="34" charset="0"/>
              </a:rPr>
              <a:t>Our </a:t>
            </a:r>
            <a:r>
              <a:rPr lang="en-US" sz="1200" dirty="0" smtClean="0">
                <a:latin typeface="Calibri" panose="020F0502020204030204" pitchFamily="34" charset="0"/>
                <a:cs typeface="Calibri" panose="020F0502020204030204" pitchFamily="34" charset="0"/>
              </a:rPr>
              <a:t>reading will </a:t>
            </a:r>
            <a:r>
              <a:rPr lang="en-US" sz="1200" dirty="0">
                <a:latin typeface="Calibri" panose="020F0502020204030204" pitchFamily="34" charset="0"/>
                <a:cs typeface="Calibri" panose="020F0502020204030204" pitchFamily="34" charset="0"/>
              </a:rPr>
              <a:t>help children develop their oral storytelling skills through retelling and discussing a range of engaging stories. We will also use topic-linked texts to inspire our writing. By the end of the unit, children will be working towards writing a third-person narrative retell, applying the skills they have developed throughout the </a:t>
            </a:r>
            <a:r>
              <a:rPr lang="en-US" sz="1200" dirty="0" smtClean="0">
                <a:latin typeface="Calibri" panose="020F0502020204030204" pitchFamily="34" charset="0"/>
                <a:cs typeface="Calibri" panose="020F0502020204030204" pitchFamily="34" charset="0"/>
              </a:rPr>
              <a:t>term.</a:t>
            </a:r>
            <a:endParaRPr lang="en-US" sz="1200" dirty="0">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D9E4E24C-C9AC-C9FB-B9B7-9B722B3E6154}"/>
              </a:ext>
            </a:extLst>
          </p:cNvPr>
          <p:cNvSpPr txBox="1"/>
          <p:nvPr/>
        </p:nvSpPr>
        <p:spPr>
          <a:xfrm>
            <a:off x="1934530" y="580565"/>
            <a:ext cx="6134582" cy="307777"/>
          </a:xfrm>
          <a:prstGeom prst="rect">
            <a:avLst/>
          </a:prstGeom>
          <a:noFill/>
        </p:spPr>
        <p:txBody>
          <a:bodyPr wrap="square">
            <a:spAutoFit/>
          </a:bodyPr>
          <a:lstStyle/>
          <a:p>
            <a:r>
              <a:rPr lang="en-US" sz="1400" b="1" dirty="0">
                <a:latin typeface="Calibri" panose="020F0502020204030204" pitchFamily="34" charset="0"/>
                <a:cs typeface="Calibri" panose="020F0502020204030204" pitchFamily="34" charset="0"/>
              </a:rPr>
              <a:t>What we are reading this half term:</a:t>
            </a:r>
          </a:p>
        </p:txBody>
      </p:sp>
      <p:sp>
        <p:nvSpPr>
          <p:cNvPr id="20" name="TextBox 19">
            <a:extLst>
              <a:ext uri="{FF2B5EF4-FFF2-40B4-BE49-F238E27FC236}">
                <a16:creationId xmlns:a16="http://schemas.microsoft.com/office/drawing/2014/main" id="{7C062FC2-3013-8C8F-0871-B393FA298BA0}"/>
              </a:ext>
            </a:extLst>
          </p:cNvPr>
          <p:cNvSpPr txBox="1"/>
          <p:nvPr/>
        </p:nvSpPr>
        <p:spPr>
          <a:xfrm>
            <a:off x="3315872" y="3227795"/>
            <a:ext cx="4381293" cy="1015663"/>
          </a:xfrm>
          <a:prstGeom prst="rect">
            <a:avLst/>
          </a:prstGeom>
          <a:noFill/>
          <a:ln w="28575">
            <a:solidFill>
              <a:srgbClr val="141D38"/>
            </a:solidFill>
          </a:ln>
        </p:spPr>
        <p:txBody>
          <a:bodyPr wrap="square" rtlCol="0">
            <a:spAutoFit/>
          </a:bodyPr>
          <a:lstStyle/>
          <a:p>
            <a:r>
              <a:rPr lang="en-US" sz="1200" b="1" u="sng" dirty="0">
                <a:latin typeface="Calibri" panose="020F0502020204030204" pitchFamily="34" charset="0"/>
                <a:cs typeface="Calibri" panose="020F0502020204030204" pitchFamily="34" charset="0"/>
              </a:rPr>
              <a:t>Science </a:t>
            </a:r>
            <a:r>
              <a:rPr lang="en-US" sz="1200" b="1" u="sng" dirty="0" smtClean="0">
                <a:latin typeface="Calibri" panose="020F0502020204030204" pitchFamily="34" charset="0"/>
                <a:cs typeface="Calibri" panose="020F0502020204030204" pitchFamily="34" charset="0"/>
              </a:rPr>
              <a:t>– </a:t>
            </a:r>
            <a:r>
              <a:rPr lang="en-US" sz="1200" b="1" u="sng" dirty="0" smtClean="0">
                <a:latin typeface="Calibri" panose="020F0502020204030204" pitchFamily="34" charset="0"/>
                <a:cs typeface="Calibri" panose="020F0502020204030204" pitchFamily="34" charset="0"/>
              </a:rPr>
              <a:t>Materials</a:t>
            </a:r>
            <a:r>
              <a:rPr lang="en-US" sz="1200" b="1" u="sng" dirty="0">
                <a:latin typeface="Calibri" panose="020F0502020204030204" pitchFamily="34" charset="0"/>
                <a:cs typeface="Calibri" panose="020F0502020204030204" pitchFamily="34" charset="0"/>
              </a:rPr>
              <a:t/>
            </a:r>
            <a:br>
              <a:rPr lang="en-US" sz="1200" b="1" u="sng" dirty="0">
                <a:latin typeface="Calibri" panose="020F0502020204030204" pitchFamily="34" charset="0"/>
                <a:cs typeface="Calibri" panose="020F0502020204030204" pitchFamily="34" charset="0"/>
              </a:rPr>
            </a:br>
            <a:endParaRPr lang="en-US" sz="1200" b="1" u="sng" dirty="0">
              <a:latin typeface="Calibri" panose="020F0502020204030204" pitchFamily="34" charset="0"/>
              <a:cs typeface="Calibri" panose="020F0502020204030204" pitchFamily="34" charset="0"/>
            </a:endParaRPr>
          </a:p>
          <a:p>
            <a:r>
              <a:rPr lang="en-GB" sz="1200" dirty="0">
                <a:latin typeface="Calibri" panose="020F0502020204030204" pitchFamily="34" charset="0"/>
                <a:cs typeface="Calibri" panose="020F0502020204030204" pitchFamily="34" charset="0"/>
              </a:rPr>
              <a:t>In Science, </a:t>
            </a:r>
            <a:r>
              <a:rPr lang="en-US" sz="1200" dirty="0" smtClean="0">
                <a:latin typeface="Calibri" panose="020F0502020204030204" pitchFamily="34" charset="0"/>
                <a:cs typeface="Calibri" panose="020F0502020204030204" pitchFamily="34" charset="0"/>
              </a:rPr>
              <a:t>we </a:t>
            </a:r>
            <a:r>
              <a:rPr lang="en-US" sz="1200" dirty="0">
                <a:latin typeface="Calibri" panose="020F0502020204030204" pitchFamily="34" charset="0"/>
                <a:cs typeface="Calibri" panose="020F0502020204030204" pitchFamily="34" charset="0"/>
              </a:rPr>
              <a:t>will </a:t>
            </a:r>
            <a:r>
              <a:rPr lang="en-US" sz="1200" dirty="0" smtClean="0">
                <a:latin typeface="Calibri" panose="020F0502020204030204" pitchFamily="34" charset="0"/>
                <a:cs typeface="Calibri" panose="020F0502020204030204" pitchFamily="34" charset="0"/>
              </a:rPr>
              <a:t>explore materials. We will explore the properties of some common materials and investigate how some of these materials can be changed.</a:t>
            </a:r>
            <a:endParaRPr lang="en-US" sz="1200" dirty="0">
              <a:latin typeface="Calibri" panose="020F0502020204030204" pitchFamily="34" charset="0"/>
              <a:cs typeface="Calibri" panose="020F0502020204030204" pitchFamily="34" charset="0"/>
            </a:endParaRPr>
          </a:p>
        </p:txBody>
      </p:sp>
      <p:pic>
        <p:nvPicPr>
          <p:cNvPr id="3" name="Picture 2" descr="Bewsey Lodge Academy - Home">
            <a:extLst>
              <a:ext uri="{FF2B5EF4-FFF2-40B4-BE49-F238E27FC236}">
                <a16:creationId xmlns:a16="http://schemas.microsoft.com/office/drawing/2014/main" id="{09C38EB3-F289-30FA-B90A-4C8D39C2C3D3}"/>
              </a:ext>
            </a:extLst>
          </p:cNvPr>
          <p:cNvPicPr>
            <a:picLocks noChangeAspect="1"/>
          </p:cNvPicPr>
          <p:nvPr/>
        </p:nvPicPr>
        <p:blipFill>
          <a:blip r:embed="rId3"/>
          <a:srcRect r="67553"/>
          <a:stretch>
            <a:fillRect/>
          </a:stretch>
        </p:blipFill>
        <p:spPr>
          <a:xfrm>
            <a:off x="239419" y="69210"/>
            <a:ext cx="790241" cy="771240"/>
          </a:xfrm>
          <a:prstGeom prst="rect">
            <a:avLst/>
          </a:prstGeom>
        </p:spPr>
      </p:pic>
      <p:graphicFrame>
        <p:nvGraphicFramePr>
          <p:cNvPr id="13" name="Table 12">
            <a:extLst>
              <a:ext uri="{FF2B5EF4-FFF2-40B4-BE49-F238E27FC236}">
                <a16:creationId xmlns:a16="http://schemas.microsoft.com/office/drawing/2014/main" id="{2B7D025F-DE02-20ED-46CD-1B0123E8DEE7}"/>
              </a:ext>
            </a:extLst>
          </p:cNvPr>
          <p:cNvGraphicFramePr>
            <a:graphicFrameLocks noGrp="1"/>
          </p:cNvGraphicFramePr>
          <p:nvPr>
            <p:extLst>
              <p:ext uri="{D42A27DB-BD31-4B8C-83A1-F6EECF244321}">
                <p14:modId xmlns:p14="http://schemas.microsoft.com/office/powerpoint/2010/main" val="398056381"/>
              </p:ext>
            </p:extLst>
          </p:nvPr>
        </p:nvGraphicFramePr>
        <p:xfrm>
          <a:off x="3338296" y="4364945"/>
          <a:ext cx="4358869" cy="2279170"/>
        </p:xfrm>
        <a:graphic>
          <a:graphicData uri="http://schemas.openxmlformats.org/drawingml/2006/table">
            <a:tbl>
              <a:tblPr firstRow="1" bandRow="1">
                <a:tableStyleId>{5C22544A-7EE6-4342-B048-85BDC9FD1C3A}</a:tableStyleId>
              </a:tblPr>
              <a:tblGrid>
                <a:gridCol w="1103075">
                  <a:extLst>
                    <a:ext uri="{9D8B030D-6E8A-4147-A177-3AD203B41FA5}">
                      <a16:colId xmlns:a16="http://schemas.microsoft.com/office/drawing/2014/main" val="988253689"/>
                    </a:ext>
                  </a:extLst>
                </a:gridCol>
                <a:gridCol w="3255794">
                  <a:extLst>
                    <a:ext uri="{9D8B030D-6E8A-4147-A177-3AD203B41FA5}">
                      <a16:colId xmlns:a16="http://schemas.microsoft.com/office/drawing/2014/main" val="167653010"/>
                    </a:ext>
                  </a:extLst>
                </a:gridCol>
              </a:tblGrid>
              <a:tr h="473267">
                <a:tc>
                  <a:txBody>
                    <a:bodyPr/>
                    <a:lstStyle/>
                    <a:p>
                      <a:r>
                        <a:rPr lang="en-US" sz="1200" b="0" dirty="0">
                          <a:solidFill>
                            <a:schemeClr val="bg1"/>
                          </a:solidFill>
                          <a:latin typeface="Calibri" panose="020F0502020204030204" pitchFamily="34" charset="0"/>
                          <a:cs typeface="Calibri" panose="020F0502020204030204" pitchFamily="34" charset="0"/>
                        </a:rPr>
                        <a:t>Science Vocabulary </a:t>
                      </a:r>
                    </a:p>
                  </a:txBody>
                  <a:tcPr>
                    <a:solidFill>
                      <a:srgbClr val="141D38"/>
                    </a:solidFill>
                  </a:tcPr>
                </a:tc>
                <a:tc>
                  <a:txBody>
                    <a:bodyPr/>
                    <a:lstStyle/>
                    <a:p>
                      <a:r>
                        <a:rPr lang="en-US" sz="1200" b="0" dirty="0">
                          <a:solidFill>
                            <a:schemeClr val="bg1"/>
                          </a:solidFill>
                          <a:latin typeface="Calibri" panose="020F0502020204030204" pitchFamily="34" charset="0"/>
                          <a:cs typeface="Calibri" panose="020F0502020204030204" pitchFamily="34" charset="0"/>
                        </a:rPr>
                        <a:t>Definition </a:t>
                      </a:r>
                    </a:p>
                  </a:txBody>
                  <a:tcPr>
                    <a:solidFill>
                      <a:srgbClr val="141D38"/>
                    </a:solidFill>
                  </a:tcPr>
                </a:tc>
                <a:extLst>
                  <a:ext uri="{0D108BD9-81ED-4DB2-BD59-A6C34878D82A}">
                    <a16:rowId xmlns:a16="http://schemas.microsoft.com/office/drawing/2014/main" val="1168601443"/>
                  </a:ext>
                </a:extLst>
              </a:tr>
              <a:tr h="348699">
                <a:tc>
                  <a:txBody>
                    <a:bodyPr/>
                    <a:lstStyle/>
                    <a:p>
                      <a:r>
                        <a:rPr lang="en-US" sz="1200" b="0" dirty="0" smtClean="0">
                          <a:solidFill>
                            <a:schemeClr val="tx1"/>
                          </a:solidFill>
                          <a:effectLst/>
                          <a:latin typeface="Calibri" panose="020F0502020204030204" pitchFamily="34" charset="0"/>
                          <a:cs typeface="Calibri" panose="020F0502020204030204" pitchFamily="34" charset="0"/>
                        </a:rPr>
                        <a:t>flexible</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US" sz="1200" b="0" dirty="0" smtClean="0">
                          <a:latin typeface="Calibri" panose="020F0502020204030204" pitchFamily="34" charset="0"/>
                          <a:cs typeface="Calibri" panose="020F0502020204030204" pitchFamily="34" charset="0"/>
                        </a:rPr>
                        <a:t>Able to bend, stretch or change without breaking</a:t>
                      </a:r>
                      <a:endParaRPr lang="en-GB" sz="1200" b="0" dirty="0">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397387753"/>
                  </a:ext>
                </a:extLst>
              </a:tr>
              <a:tr h="339782">
                <a:tc>
                  <a:txBody>
                    <a:bodyPr/>
                    <a:lstStyle/>
                    <a:p>
                      <a:r>
                        <a:rPr lang="en-GB" sz="1200" b="0" dirty="0" smtClean="0">
                          <a:solidFill>
                            <a:schemeClr val="tx1"/>
                          </a:solidFill>
                          <a:effectLst/>
                          <a:latin typeface="Calibri" panose="020F0502020204030204" pitchFamily="34" charset="0"/>
                          <a:cs typeface="Calibri" panose="020F0502020204030204" pitchFamily="34" charset="0"/>
                        </a:rPr>
                        <a:t>rigid</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US" sz="1200" b="0" dirty="0" smtClean="0">
                          <a:latin typeface="Calibri" panose="020F0502020204030204" pitchFamily="34" charset="0"/>
                          <a:cs typeface="Calibri" panose="020F0502020204030204" pitchFamily="34" charset="0"/>
                        </a:rPr>
                        <a:t>Difficult</a:t>
                      </a:r>
                      <a:r>
                        <a:rPr lang="en-US" sz="1200" b="0" baseline="0" dirty="0" smtClean="0">
                          <a:latin typeface="Calibri" panose="020F0502020204030204" pitchFamily="34" charset="0"/>
                          <a:cs typeface="Calibri" panose="020F0502020204030204" pitchFamily="34" charset="0"/>
                        </a:rPr>
                        <a:t> or impossible to bend.</a:t>
                      </a:r>
                      <a:endParaRPr lang="en-GB" sz="1200" b="0" dirty="0">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3313730167"/>
                  </a:ext>
                </a:extLst>
              </a:tr>
              <a:tr h="339782">
                <a:tc>
                  <a:txBody>
                    <a:bodyPr/>
                    <a:lstStyle/>
                    <a:p>
                      <a:r>
                        <a:rPr lang="en-GB" sz="1200" b="0" dirty="0" smtClean="0">
                          <a:solidFill>
                            <a:schemeClr val="tx1"/>
                          </a:solidFill>
                          <a:effectLst/>
                          <a:latin typeface="Calibri" panose="020F0502020204030204" pitchFamily="34" charset="0"/>
                          <a:cs typeface="Calibri" panose="020F0502020204030204" pitchFamily="34" charset="0"/>
                        </a:rPr>
                        <a:t>natural</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US" sz="1200" b="0" dirty="0" smtClean="0">
                          <a:latin typeface="Calibri" panose="020F0502020204030204" pitchFamily="34" charset="0"/>
                          <a:cs typeface="Calibri" panose="020F0502020204030204" pitchFamily="34" charset="0"/>
                        </a:rPr>
                        <a:t>A material</a:t>
                      </a:r>
                      <a:r>
                        <a:rPr lang="en-US" sz="1200" b="0" baseline="0" dirty="0" smtClean="0">
                          <a:latin typeface="Calibri" panose="020F0502020204030204" pitchFamily="34" charset="0"/>
                          <a:cs typeface="Calibri" panose="020F0502020204030204" pitchFamily="34" charset="0"/>
                        </a:rPr>
                        <a:t> that comes from nature.</a:t>
                      </a:r>
                      <a:endParaRPr lang="en-GB" sz="1200" b="0" dirty="0">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3070270127"/>
                  </a:ext>
                </a:extLst>
              </a:tr>
              <a:tr h="483865">
                <a:tc>
                  <a:txBody>
                    <a:bodyPr/>
                    <a:lstStyle/>
                    <a:p>
                      <a:r>
                        <a:rPr lang="en-GB" sz="1200" b="0" dirty="0" smtClean="0">
                          <a:solidFill>
                            <a:schemeClr val="tx1"/>
                          </a:solidFill>
                          <a:effectLst/>
                          <a:latin typeface="Calibri" panose="020F0502020204030204" pitchFamily="34" charset="0"/>
                          <a:cs typeface="Calibri" panose="020F0502020204030204" pitchFamily="34" charset="0"/>
                        </a:rPr>
                        <a:t>material</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US" sz="1200" b="0" dirty="0" smtClean="0">
                          <a:latin typeface="Calibri" panose="020F0502020204030204" pitchFamily="34" charset="0"/>
                          <a:cs typeface="Calibri" panose="020F0502020204030204" pitchFamily="34" charset="0"/>
                        </a:rPr>
                        <a:t>The thing an object is made from, such as</a:t>
                      </a:r>
                      <a:r>
                        <a:rPr lang="en-US" sz="1200" b="0" baseline="0" dirty="0" smtClean="0">
                          <a:latin typeface="Calibri" panose="020F0502020204030204" pitchFamily="34" charset="0"/>
                          <a:cs typeface="Calibri" panose="020F0502020204030204" pitchFamily="34" charset="0"/>
                        </a:rPr>
                        <a:t> wood or plastic.</a:t>
                      </a:r>
                      <a:endParaRPr lang="en-GB" sz="1200" b="0" dirty="0">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2962415707"/>
                  </a:ext>
                </a:extLst>
              </a:tr>
              <a:tr h="293775">
                <a:tc>
                  <a:txBody>
                    <a:bodyPr/>
                    <a:lstStyle/>
                    <a:p>
                      <a:r>
                        <a:rPr lang="en-GB" sz="1200" b="0" dirty="0" smtClean="0">
                          <a:solidFill>
                            <a:schemeClr val="tx1"/>
                          </a:solidFill>
                          <a:effectLst/>
                          <a:latin typeface="Calibri" panose="020F0502020204030204" pitchFamily="34" charset="0"/>
                          <a:cs typeface="Calibri" panose="020F0502020204030204" pitchFamily="34" charset="0"/>
                        </a:rPr>
                        <a:t>transparent</a:t>
                      </a:r>
                      <a:endParaRPr lang="en-GB" sz="1200" b="0" dirty="0">
                        <a:solidFill>
                          <a:schemeClr val="tx1"/>
                        </a:solidFill>
                        <a:effectLst/>
                        <a:latin typeface="Calibri" panose="020F0502020204030204" pitchFamily="34" charset="0"/>
                        <a:cs typeface="Calibri" panose="020F0502020204030204" pitchFamily="34" charset="0"/>
                      </a:endParaRPr>
                    </a:p>
                  </a:txBody>
                  <a:tcPr anchor="ctr">
                    <a:solidFill>
                      <a:schemeClr val="accent5">
                        <a:lumMod val="60000"/>
                        <a:lumOff val="40000"/>
                      </a:schemeClr>
                    </a:solidFill>
                  </a:tcPr>
                </a:tc>
                <a:tc>
                  <a:txBody>
                    <a:bodyPr/>
                    <a:lstStyle/>
                    <a:p>
                      <a:r>
                        <a:rPr lang="en-US" sz="1200" b="0" dirty="0" smtClean="0">
                          <a:latin typeface="Calibri" panose="020F0502020204030204" pitchFamily="34" charset="0"/>
                          <a:cs typeface="Calibri" panose="020F0502020204030204" pitchFamily="34" charset="0"/>
                        </a:rPr>
                        <a:t>A</a:t>
                      </a:r>
                      <a:r>
                        <a:rPr lang="en-US" sz="1200" b="0" baseline="0" dirty="0" smtClean="0">
                          <a:latin typeface="Calibri" panose="020F0502020204030204" pitchFamily="34" charset="0"/>
                          <a:cs typeface="Calibri" panose="020F0502020204030204" pitchFamily="34" charset="0"/>
                        </a:rPr>
                        <a:t> material that you can see through.</a:t>
                      </a:r>
                      <a:endParaRPr lang="en-GB" sz="1200" b="0" dirty="0">
                        <a:latin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3338845246"/>
                  </a:ext>
                </a:extLst>
              </a:tr>
            </a:tbl>
          </a:graphicData>
        </a:graphic>
      </p:graphicFrame>
      <p:pic>
        <p:nvPicPr>
          <p:cNvPr id="12" name="Picture 11"/>
          <p:cNvPicPr>
            <a:picLocks noChangeAspect="1"/>
          </p:cNvPicPr>
          <p:nvPr/>
        </p:nvPicPr>
        <p:blipFill>
          <a:blip r:embed="rId4"/>
          <a:stretch>
            <a:fillRect/>
          </a:stretch>
        </p:blipFill>
        <p:spPr>
          <a:xfrm>
            <a:off x="379916" y="1176408"/>
            <a:ext cx="829128" cy="810838"/>
          </a:xfrm>
          <a:prstGeom prst="rect">
            <a:avLst/>
          </a:prstGeom>
        </p:spPr>
      </p:pic>
      <p:pic>
        <p:nvPicPr>
          <p:cNvPr id="14" name="Picture 13"/>
          <p:cNvPicPr>
            <a:picLocks noChangeAspect="1"/>
          </p:cNvPicPr>
          <p:nvPr/>
        </p:nvPicPr>
        <p:blipFill>
          <a:blip r:embed="rId5"/>
          <a:stretch>
            <a:fillRect/>
          </a:stretch>
        </p:blipFill>
        <p:spPr>
          <a:xfrm>
            <a:off x="1344833" y="1262855"/>
            <a:ext cx="755970" cy="749873"/>
          </a:xfrm>
          <a:prstGeom prst="rect">
            <a:avLst/>
          </a:prstGeom>
        </p:spPr>
      </p:pic>
      <p:pic>
        <p:nvPicPr>
          <p:cNvPr id="17" name="Picture 16"/>
          <p:cNvPicPr>
            <a:picLocks noChangeAspect="1"/>
          </p:cNvPicPr>
          <p:nvPr/>
        </p:nvPicPr>
        <p:blipFill>
          <a:blip r:embed="rId6"/>
          <a:stretch>
            <a:fillRect/>
          </a:stretch>
        </p:blipFill>
        <p:spPr>
          <a:xfrm>
            <a:off x="2274914" y="1231285"/>
            <a:ext cx="902286" cy="762066"/>
          </a:xfrm>
          <a:prstGeom prst="rect">
            <a:avLst/>
          </a:prstGeom>
        </p:spPr>
      </p:pic>
      <p:pic>
        <p:nvPicPr>
          <p:cNvPr id="21" name="Picture 20"/>
          <p:cNvPicPr>
            <a:picLocks noChangeAspect="1"/>
          </p:cNvPicPr>
          <p:nvPr/>
        </p:nvPicPr>
        <p:blipFill>
          <a:blip r:embed="rId7"/>
          <a:stretch>
            <a:fillRect/>
          </a:stretch>
        </p:blipFill>
        <p:spPr>
          <a:xfrm>
            <a:off x="4357356" y="956377"/>
            <a:ext cx="926672" cy="1176630"/>
          </a:xfrm>
          <a:prstGeom prst="rect">
            <a:avLst/>
          </a:prstGeom>
        </p:spPr>
      </p:pic>
      <p:pic>
        <p:nvPicPr>
          <p:cNvPr id="24" name="Picture 23"/>
          <p:cNvPicPr>
            <a:picLocks noChangeAspect="1"/>
          </p:cNvPicPr>
          <p:nvPr/>
        </p:nvPicPr>
        <p:blipFill>
          <a:blip r:embed="rId8"/>
          <a:stretch>
            <a:fillRect/>
          </a:stretch>
        </p:blipFill>
        <p:spPr>
          <a:xfrm>
            <a:off x="5517730" y="845458"/>
            <a:ext cx="999831" cy="1298561"/>
          </a:xfrm>
          <a:prstGeom prst="rect">
            <a:avLst/>
          </a:prstGeom>
        </p:spPr>
      </p:pic>
      <p:pic>
        <p:nvPicPr>
          <p:cNvPr id="4" name="Picture 3"/>
          <p:cNvPicPr>
            <a:picLocks noChangeAspect="1"/>
          </p:cNvPicPr>
          <p:nvPr/>
        </p:nvPicPr>
        <p:blipFill>
          <a:blip r:embed="rId9"/>
          <a:stretch>
            <a:fillRect/>
          </a:stretch>
        </p:blipFill>
        <p:spPr>
          <a:xfrm>
            <a:off x="3325992" y="1150925"/>
            <a:ext cx="874843" cy="898648"/>
          </a:xfrm>
          <a:prstGeom prst="rect">
            <a:avLst/>
          </a:prstGeom>
        </p:spPr>
      </p:pic>
    </p:spTree>
    <p:extLst>
      <p:ext uri="{BB962C8B-B14F-4D97-AF65-F5344CB8AC3E}">
        <p14:creationId xmlns:p14="http://schemas.microsoft.com/office/powerpoint/2010/main" val="5981561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a03d8eb0-520f-4072-9ea6-c436f4148af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F9269C3CDF36A41AF30A83D2A15B495" ma:contentTypeVersion="18" ma:contentTypeDescription="Create a new document." ma:contentTypeScope="" ma:versionID="c335704fd9f617cbe93d165f4aa29dcb">
  <xsd:schema xmlns:xsd="http://www.w3.org/2001/XMLSchema" xmlns:xs="http://www.w3.org/2001/XMLSchema" xmlns:p="http://schemas.microsoft.com/office/2006/metadata/properties" xmlns:ns3="a03d8eb0-520f-4072-9ea6-c436f4148af8" xmlns:ns4="4b101645-207c-4446-8299-8eb313e568a5" targetNamespace="http://schemas.microsoft.com/office/2006/metadata/properties" ma:root="true" ma:fieldsID="9c8a78534e2d5e41b7bfe81994968197" ns3:_="" ns4:_="">
    <xsd:import namespace="a03d8eb0-520f-4072-9ea6-c436f4148af8"/>
    <xsd:import namespace="4b101645-207c-4446-8299-8eb313e568a5"/>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3:MediaServiceLocation" minOccurs="0"/>
                <xsd:element ref="ns4:SharedWithUsers" minOccurs="0"/>
                <xsd:element ref="ns4:SharedWithDetails" minOccurs="0"/>
                <xsd:element ref="ns4:SharingHintHash"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3d8eb0-520f-4072-9ea6-c436f4148a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b101645-207c-4446-8299-8eb313e568a5"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347CD67-5E64-4418-9A9B-511E3C7C8BEF}">
  <ds:schemaRefs>
    <ds:schemaRef ds:uri="http://schemas.microsoft.com/office/2006/metadata/properties"/>
    <ds:schemaRef ds:uri="http://purl.org/dc/dcmitype/"/>
    <ds:schemaRef ds:uri="http://schemas.microsoft.com/office/infopath/2007/PartnerControls"/>
    <ds:schemaRef ds:uri="http://schemas.microsoft.com/office/2006/documentManagement/types"/>
    <ds:schemaRef ds:uri="http://purl.org/dc/elements/1.1/"/>
    <ds:schemaRef ds:uri="a03d8eb0-520f-4072-9ea6-c436f4148af8"/>
    <ds:schemaRef ds:uri="4b101645-207c-4446-8299-8eb313e568a5"/>
    <ds:schemaRef ds:uri="http://schemas.openxmlformats.org/package/2006/metadata/core-properties"/>
    <ds:schemaRef ds:uri="http://purl.org/dc/terms/"/>
    <ds:schemaRef ds:uri="http://www.w3.org/XML/1998/namespace"/>
  </ds:schemaRefs>
</ds:datastoreItem>
</file>

<file path=customXml/itemProps2.xml><?xml version="1.0" encoding="utf-8"?>
<ds:datastoreItem xmlns:ds="http://schemas.openxmlformats.org/officeDocument/2006/customXml" ds:itemID="{013BE02C-A30F-4E9A-AE0E-59A0F6306B7D}">
  <ds:schemaRefs>
    <ds:schemaRef ds:uri="http://schemas.microsoft.com/sharepoint/v3/contenttype/forms"/>
  </ds:schemaRefs>
</ds:datastoreItem>
</file>

<file path=customXml/itemProps3.xml><?xml version="1.0" encoding="utf-8"?>
<ds:datastoreItem xmlns:ds="http://schemas.openxmlformats.org/officeDocument/2006/customXml" ds:itemID="{680F1A34-74C2-41E3-B8BB-DA51790AE2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3d8eb0-520f-4072-9ea6-c436f4148af8"/>
    <ds:schemaRef ds:uri="4b101645-207c-4446-8299-8eb313e568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753</TotalTime>
  <Words>255</Words>
  <Application>Microsoft Office PowerPoint</Application>
  <PresentationFormat>Widescreen</PresentationFormat>
  <Paragraphs>50</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Y1/2 Knowledge Organiser – Autumn 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Y5 Knowledge Organiser - Changes</dc:title>
  <dc:creator>Victoria Reid</dc:creator>
  <cp:lastModifiedBy>Kathryn Kearns</cp:lastModifiedBy>
  <cp:revision>37</cp:revision>
  <cp:lastPrinted>2022-07-11T06:39:55Z</cp:lastPrinted>
  <dcterms:created xsi:type="dcterms:W3CDTF">2021-05-16T16:50:34Z</dcterms:created>
  <dcterms:modified xsi:type="dcterms:W3CDTF">2026-07-22T15:25:27Z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0x0101007F9269C3CDF36A41AF30A83D2A15B495</vt:lpwstr>
  </property>
</Properties>
</file>