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9" r:id="rId2"/>
  </p:sldIdLst>
  <p:sldSz cx="12192000" cy="6858000"/>
  <p:notesSz cx="6742113" cy="98758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41D38"/>
    <a:srgbClr val="0F4869"/>
    <a:srgbClr val="E6343F"/>
    <a:srgbClr val="CD1024"/>
    <a:srgbClr val="F5C7D2"/>
    <a:srgbClr val="F08D7F"/>
    <a:srgbClr val="FE1603"/>
    <a:srgbClr val="3377B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395"/>
    <p:restoredTop sz="94692"/>
  </p:normalViewPr>
  <p:slideViewPr>
    <p:cSldViewPr snapToGrid="0" snapToObjects="1">
      <p:cViewPr varScale="1">
        <p:scale>
          <a:sx n="114" d="100"/>
          <a:sy n="114" d="100"/>
        </p:scale>
        <p:origin x="108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070B5-83D3-1E44-8411-D8BC0A34D434}"/>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85557C0-7DC1-5E4C-8F12-30787752A86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859E7D8D-A044-DF46-9795-2707C463AAB3}"/>
              </a:ext>
            </a:extLst>
          </p:cNvPr>
          <p:cNvSpPr>
            <a:spLocks noGrp="1"/>
          </p:cNvSpPr>
          <p:nvPr>
            <p:ph type="dt" sz="half" idx="10"/>
          </p:nvPr>
        </p:nvSpPr>
        <p:spPr/>
        <p:txBody>
          <a:bodyPr/>
          <a:lstStyle/>
          <a:p>
            <a:fld id="{BA3B20EE-A1A7-254B-B23B-13E4E2BEF61E}" type="datetimeFigureOut">
              <a:rPr lang="en-US" smtClean="0"/>
              <a:t>7/9/26</a:t>
            </a:fld>
            <a:endParaRPr lang="en-US"/>
          </a:p>
        </p:txBody>
      </p:sp>
      <p:sp>
        <p:nvSpPr>
          <p:cNvPr id="5" name="Footer Placeholder 4">
            <a:extLst>
              <a:ext uri="{FF2B5EF4-FFF2-40B4-BE49-F238E27FC236}">
                <a16:creationId xmlns:a16="http://schemas.microsoft.com/office/drawing/2014/main" id="{23636534-945E-CA48-BB2A-CEE0AF3786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F07143-2415-EC43-9C23-E0E344323241}"/>
              </a:ext>
            </a:extLst>
          </p:cNvPr>
          <p:cNvSpPr>
            <a:spLocks noGrp="1"/>
          </p:cNvSpPr>
          <p:nvPr>
            <p:ph type="sldNum" sz="quarter" idx="12"/>
          </p:nvPr>
        </p:nvSpPr>
        <p:spPr/>
        <p:txBody>
          <a:bodyPr/>
          <a:lstStyle/>
          <a:p>
            <a:fld id="{D68F9F90-E0DE-454A-B945-30DCB017564D}" type="slidenum">
              <a:rPr lang="en-US" smtClean="0"/>
              <a:t>‹#›</a:t>
            </a:fld>
            <a:endParaRPr lang="en-US"/>
          </a:p>
        </p:txBody>
      </p:sp>
    </p:spTree>
    <p:extLst>
      <p:ext uri="{BB962C8B-B14F-4D97-AF65-F5344CB8AC3E}">
        <p14:creationId xmlns:p14="http://schemas.microsoft.com/office/powerpoint/2010/main" val="42146752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1BA7F-3228-9B48-8712-51D22E527FD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258B86E-3D37-2548-A148-0957FAD48AB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B745CDC-D6A2-1B46-8D3A-33659CA1D19F}"/>
              </a:ext>
            </a:extLst>
          </p:cNvPr>
          <p:cNvSpPr>
            <a:spLocks noGrp="1"/>
          </p:cNvSpPr>
          <p:nvPr>
            <p:ph type="dt" sz="half" idx="10"/>
          </p:nvPr>
        </p:nvSpPr>
        <p:spPr/>
        <p:txBody>
          <a:bodyPr/>
          <a:lstStyle/>
          <a:p>
            <a:fld id="{BA3B20EE-A1A7-254B-B23B-13E4E2BEF61E}" type="datetimeFigureOut">
              <a:rPr lang="en-US" smtClean="0"/>
              <a:t>7/9/26</a:t>
            </a:fld>
            <a:endParaRPr lang="en-US"/>
          </a:p>
        </p:txBody>
      </p:sp>
      <p:sp>
        <p:nvSpPr>
          <p:cNvPr id="5" name="Footer Placeholder 4">
            <a:extLst>
              <a:ext uri="{FF2B5EF4-FFF2-40B4-BE49-F238E27FC236}">
                <a16:creationId xmlns:a16="http://schemas.microsoft.com/office/drawing/2014/main" id="{FF4C77A8-8A8E-AD49-8957-BEAFD8868F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419317-BCAD-2547-A7F5-2849ED11CC0E}"/>
              </a:ext>
            </a:extLst>
          </p:cNvPr>
          <p:cNvSpPr>
            <a:spLocks noGrp="1"/>
          </p:cNvSpPr>
          <p:nvPr>
            <p:ph type="sldNum" sz="quarter" idx="12"/>
          </p:nvPr>
        </p:nvSpPr>
        <p:spPr/>
        <p:txBody>
          <a:bodyPr/>
          <a:lstStyle/>
          <a:p>
            <a:fld id="{D68F9F90-E0DE-454A-B945-30DCB017564D}" type="slidenum">
              <a:rPr lang="en-US" smtClean="0"/>
              <a:t>‹#›</a:t>
            </a:fld>
            <a:endParaRPr lang="en-US"/>
          </a:p>
        </p:txBody>
      </p:sp>
    </p:spTree>
    <p:extLst>
      <p:ext uri="{BB962C8B-B14F-4D97-AF65-F5344CB8AC3E}">
        <p14:creationId xmlns:p14="http://schemas.microsoft.com/office/powerpoint/2010/main" val="17271517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1DDF3-4E62-A149-BD3E-BC991620628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668C8712-54CC-8D49-9A2F-329997B1D4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ACCDD6A-DA3E-B146-B130-13491EA90A4C}"/>
              </a:ext>
            </a:extLst>
          </p:cNvPr>
          <p:cNvSpPr>
            <a:spLocks noGrp="1"/>
          </p:cNvSpPr>
          <p:nvPr>
            <p:ph type="dt" sz="half" idx="10"/>
          </p:nvPr>
        </p:nvSpPr>
        <p:spPr/>
        <p:txBody>
          <a:bodyPr/>
          <a:lstStyle/>
          <a:p>
            <a:fld id="{BA3B20EE-A1A7-254B-B23B-13E4E2BEF61E}" type="datetimeFigureOut">
              <a:rPr lang="en-US" smtClean="0"/>
              <a:t>7/9/26</a:t>
            </a:fld>
            <a:endParaRPr lang="en-US"/>
          </a:p>
        </p:txBody>
      </p:sp>
      <p:sp>
        <p:nvSpPr>
          <p:cNvPr id="5" name="Footer Placeholder 4">
            <a:extLst>
              <a:ext uri="{FF2B5EF4-FFF2-40B4-BE49-F238E27FC236}">
                <a16:creationId xmlns:a16="http://schemas.microsoft.com/office/drawing/2014/main" id="{AD040A7D-8910-4245-9AA9-C192B55BEB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B4FF7F-8808-B04C-9651-27323DEECD2E}"/>
              </a:ext>
            </a:extLst>
          </p:cNvPr>
          <p:cNvSpPr>
            <a:spLocks noGrp="1"/>
          </p:cNvSpPr>
          <p:nvPr>
            <p:ph type="sldNum" sz="quarter" idx="12"/>
          </p:nvPr>
        </p:nvSpPr>
        <p:spPr/>
        <p:txBody>
          <a:bodyPr/>
          <a:lstStyle/>
          <a:p>
            <a:fld id="{D68F9F90-E0DE-454A-B945-30DCB017564D}" type="slidenum">
              <a:rPr lang="en-US" smtClean="0"/>
              <a:t>‹#›</a:t>
            </a:fld>
            <a:endParaRPr lang="en-US"/>
          </a:p>
        </p:txBody>
      </p:sp>
    </p:spTree>
    <p:extLst>
      <p:ext uri="{BB962C8B-B14F-4D97-AF65-F5344CB8AC3E}">
        <p14:creationId xmlns:p14="http://schemas.microsoft.com/office/powerpoint/2010/main" val="10727386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FBE6C-3EE1-034B-BCC6-ABB9321AB6E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56D7A86-E055-994A-9945-8948657B652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F344CCC0-64D0-4142-9FB4-24EC466CC42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CA686B68-1A07-6341-B302-3FD08895C9EE}"/>
              </a:ext>
            </a:extLst>
          </p:cNvPr>
          <p:cNvSpPr>
            <a:spLocks noGrp="1"/>
          </p:cNvSpPr>
          <p:nvPr>
            <p:ph type="dt" sz="half" idx="10"/>
          </p:nvPr>
        </p:nvSpPr>
        <p:spPr/>
        <p:txBody>
          <a:bodyPr/>
          <a:lstStyle/>
          <a:p>
            <a:fld id="{BA3B20EE-A1A7-254B-B23B-13E4E2BEF61E}" type="datetimeFigureOut">
              <a:rPr lang="en-US" smtClean="0"/>
              <a:t>7/9/26</a:t>
            </a:fld>
            <a:endParaRPr lang="en-US"/>
          </a:p>
        </p:txBody>
      </p:sp>
      <p:sp>
        <p:nvSpPr>
          <p:cNvPr id="6" name="Footer Placeholder 5">
            <a:extLst>
              <a:ext uri="{FF2B5EF4-FFF2-40B4-BE49-F238E27FC236}">
                <a16:creationId xmlns:a16="http://schemas.microsoft.com/office/drawing/2014/main" id="{EDAB4F0B-E2F1-6A40-B293-DACA679DDA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ADE2D1-79E2-D44A-9603-5198AF57DA7D}"/>
              </a:ext>
            </a:extLst>
          </p:cNvPr>
          <p:cNvSpPr>
            <a:spLocks noGrp="1"/>
          </p:cNvSpPr>
          <p:nvPr>
            <p:ph type="sldNum" sz="quarter" idx="12"/>
          </p:nvPr>
        </p:nvSpPr>
        <p:spPr/>
        <p:txBody>
          <a:bodyPr/>
          <a:lstStyle/>
          <a:p>
            <a:fld id="{D68F9F90-E0DE-454A-B945-30DCB017564D}" type="slidenum">
              <a:rPr lang="en-US" smtClean="0"/>
              <a:t>‹#›</a:t>
            </a:fld>
            <a:endParaRPr lang="en-US"/>
          </a:p>
        </p:txBody>
      </p:sp>
    </p:spTree>
    <p:extLst>
      <p:ext uri="{BB962C8B-B14F-4D97-AF65-F5344CB8AC3E}">
        <p14:creationId xmlns:p14="http://schemas.microsoft.com/office/powerpoint/2010/main" val="21096606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D215D-C02A-684A-94B6-E8B9E8D41DB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BA1E808-4186-4042-B94C-5819A86582A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C8B9D1B-B431-5F4E-A172-68801E68146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277206E-9EE5-7042-82B0-2B42122ED5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4AE4CE3-F039-8F4E-A8F3-8AFA2CFDD9D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296FF82-D27F-BC42-BF18-9BD0BFA1A199}"/>
              </a:ext>
            </a:extLst>
          </p:cNvPr>
          <p:cNvSpPr>
            <a:spLocks noGrp="1"/>
          </p:cNvSpPr>
          <p:nvPr>
            <p:ph type="dt" sz="half" idx="10"/>
          </p:nvPr>
        </p:nvSpPr>
        <p:spPr/>
        <p:txBody>
          <a:bodyPr/>
          <a:lstStyle/>
          <a:p>
            <a:fld id="{BA3B20EE-A1A7-254B-B23B-13E4E2BEF61E}" type="datetimeFigureOut">
              <a:rPr lang="en-US" smtClean="0"/>
              <a:t>7/9/26</a:t>
            </a:fld>
            <a:endParaRPr lang="en-US"/>
          </a:p>
        </p:txBody>
      </p:sp>
      <p:sp>
        <p:nvSpPr>
          <p:cNvPr id="8" name="Footer Placeholder 7">
            <a:extLst>
              <a:ext uri="{FF2B5EF4-FFF2-40B4-BE49-F238E27FC236}">
                <a16:creationId xmlns:a16="http://schemas.microsoft.com/office/drawing/2014/main" id="{9E137B02-3A8C-FB48-8309-9AFB82A4BC3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BC4F562-B9C3-BA4A-B594-F3E7C6ACE4AC}"/>
              </a:ext>
            </a:extLst>
          </p:cNvPr>
          <p:cNvSpPr>
            <a:spLocks noGrp="1"/>
          </p:cNvSpPr>
          <p:nvPr>
            <p:ph type="sldNum" sz="quarter" idx="12"/>
          </p:nvPr>
        </p:nvSpPr>
        <p:spPr/>
        <p:txBody>
          <a:bodyPr/>
          <a:lstStyle/>
          <a:p>
            <a:fld id="{D68F9F90-E0DE-454A-B945-30DCB017564D}" type="slidenum">
              <a:rPr lang="en-US" smtClean="0"/>
              <a:t>‹#›</a:t>
            </a:fld>
            <a:endParaRPr lang="en-US"/>
          </a:p>
        </p:txBody>
      </p:sp>
    </p:spTree>
    <p:extLst>
      <p:ext uri="{BB962C8B-B14F-4D97-AF65-F5344CB8AC3E}">
        <p14:creationId xmlns:p14="http://schemas.microsoft.com/office/powerpoint/2010/main" val="12506136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ABFF88-DBE3-9941-BC21-35DAFABDA808}"/>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934761B-D0CC-B246-A1B1-06BE22FC706E}"/>
              </a:ext>
            </a:extLst>
          </p:cNvPr>
          <p:cNvSpPr>
            <a:spLocks noGrp="1"/>
          </p:cNvSpPr>
          <p:nvPr>
            <p:ph type="dt" sz="half" idx="10"/>
          </p:nvPr>
        </p:nvSpPr>
        <p:spPr/>
        <p:txBody>
          <a:bodyPr/>
          <a:lstStyle/>
          <a:p>
            <a:fld id="{BA3B20EE-A1A7-254B-B23B-13E4E2BEF61E}" type="datetimeFigureOut">
              <a:rPr lang="en-US" smtClean="0"/>
              <a:t>7/9/26</a:t>
            </a:fld>
            <a:endParaRPr lang="en-US"/>
          </a:p>
        </p:txBody>
      </p:sp>
      <p:sp>
        <p:nvSpPr>
          <p:cNvPr id="4" name="Footer Placeholder 3">
            <a:extLst>
              <a:ext uri="{FF2B5EF4-FFF2-40B4-BE49-F238E27FC236}">
                <a16:creationId xmlns:a16="http://schemas.microsoft.com/office/drawing/2014/main" id="{BEB8A3C8-02F7-5048-BD91-C60645F66D6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A87DFC4-5BBB-AF4E-984C-299184E21C53}"/>
              </a:ext>
            </a:extLst>
          </p:cNvPr>
          <p:cNvSpPr>
            <a:spLocks noGrp="1"/>
          </p:cNvSpPr>
          <p:nvPr>
            <p:ph type="sldNum" sz="quarter" idx="12"/>
          </p:nvPr>
        </p:nvSpPr>
        <p:spPr/>
        <p:txBody>
          <a:bodyPr/>
          <a:lstStyle/>
          <a:p>
            <a:fld id="{D68F9F90-E0DE-454A-B945-30DCB017564D}" type="slidenum">
              <a:rPr lang="en-US" smtClean="0"/>
              <a:t>‹#›</a:t>
            </a:fld>
            <a:endParaRPr lang="en-US"/>
          </a:p>
        </p:txBody>
      </p:sp>
    </p:spTree>
    <p:extLst>
      <p:ext uri="{BB962C8B-B14F-4D97-AF65-F5344CB8AC3E}">
        <p14:creationId xmlns:p14="http://schemas.microsoft.com/office/powerpoint/2010/main" val="24087975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6903A5B-7457-8848-802B-09B44AD6BADC}"/>
              </a:ext>
            </a:extLst>
          </p:cNvPr>
          <p:cNvSpPr>
            <a:spLocks noGrp="1"/>
          </p:cNvSpPr>
          <p:nvPr>
            <p:ph type="dt" sz="half" idx="10"/>
          </p:nvPr>
        </p:nvSpPr>
        <p:spPr/>
        <p:txBody>
          <a:bodyPr/>
          <a:lstStyle/>
          <a:p>
            <a:fld id="{BA3B20EE-A1A7-254B-B23B-13E4E2BEF61E}" type="datetimeFigureOut">
              <a:rPr lang="en-US" smtClean="0"/>
              <a:t>7/9/26</a:t>
            </a:fld>
            <a:endParaRPr lang="en-US"/>
          </a:p>
        </p:txBody>
      </p:sp>
      <p:sp>
        <p:nvSpPr>
          <p:cNvPr id="3" name="Footer Placeholder 2">
            <a:extLst>
              <a:ext uri="{FF2B5EF4-FFF2-40B4-BE49-F238E27FC236}">
                <a16:creationId xmlns:a16="http://schemas.microsoft.com/office/drawing/2014/main" id="{7AFCE51B-03DB-D34E-A84B-1EAFF951917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3E795E0-054F-7C4F-A02D-509ED36B14B9}"/>
              </a:ext>
            </a:extLst>
          </p:cNvPr>
          <p:cNvSpPr>
            <a:spLocks noGrp="1"/>
          </p:cNvSpPr>
          <p:nvPr>
            <p:ph type="sldNum" sz="quarter" idx="12"/>
          </p:nvPr>
        </p:nvSpPr>
        <p:spPr/>
        <p:txBody>
          <a:bodyPr/>
          <a:lstStyle/>
          <a:p>
            <a:fld id="{D68F9F90-E0DE-454A-B945-30DCB017564D}" type="slidenum">
              <a:rPr lang="en-US" smtClean="0"/>
              <a:t>‹#›</a:t>
            </a:fld>
            <a:endParaRPr lang="en-US"/>
          </a:p>
        </p:txBody>
      </p:sp>
    </p:spTree>
    <p:extLst>
      <p:ext uri="{BB962C8B-B14F-4D97-AF65-F5344CB8AC3E}">
        <p14:creationId xmlns:p14="http://schemas.microsoft.com/office/powerpoint/2010/main" val="635373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6B8F34-6CD0-2B40-B84B-8FD65933C41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1198A72-233B-DB46-A329-D20ABA47C5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4A04E8B0-C44D-9549-96CA-97981781F3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898E6FD-50E7-3942-BD8F-01A3FE742BDF}"/>
              </a:ext>
            </a:extLst>
          </p:cNvPr>
          <p:cNvSpPr>
            <a:spLocks noGrp="1"/>
          </p:cNvSpPr>
          <p:nvPr>
            <p:ph type="dt" sz="half" idx="10"/>
          </p:nvPr>
        </p:nvSpPr>
        <p:spPr/>
        <p:txBody>
          <a:bodyPr/>
          <a:lstStyle/>
          <a:p>
            <a:fld id="{BA3B20EE-A1A7-254B-B23B-13E4E2BEF61E}" type="datetimeFigureOut">
              <a:rPr lang="en-US" smtClean="0"/>
              <a:t>7/9/26</a:t>
            </a:fld>
            <a:endParaRPr lang="en-US"/>
          </a:p>
        </p:txBody>
      </p:sp>
      <p:sp>
        <p:nvSpPr>
          <p:cNvPr id="6" name="Footer Placeholder 5">
            <a:extLst>
              <a:ext uri="{FF2B5EF4-FFF2-40B4-BE49-F238E27FC236}">
                <a16:creationId xmlns:a16="http://schemas.microsoft.com/office/drawing/2014/main" id="{13A17076-2EFE-1E4F-865A-23AB68CED9A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97EC655-153D-F143-853A-4339FC0DFF1E}"/>
              </a:ext>
            </a:extLst>
          </p:cNvPr>
          <p:cNvSpPr>
            <a:spLocks noGrp="1"/>
          </p:cNvSpPr>
          <p:nvPr>
            <p:ph type="sldNum" sz="quarter" idx="12"/>
          </p:nvPr>
        </p:nvSpPr>
        <p:spPr/>
        <p:txBody>
          <a:bodyPr/>
          <a:lstStyle/>
          <a:p>
            <a:fld id="{D68F9F90-E0DE-454A-B945-30DCB017564D}" type="slidenum">
              <a:rPr lang="en-US" smtClean="0"/>
              <a:t>‹#›</a:t>
            </a:fld>
            <a:endParaRPr lang="en-US"/>
          </a:p>
        </p:txBody>
      </p:sp>
    </p:spTree>
    <p:extLst>
      <p:ext uri="{BB962C8B-B14F-4D97-AF65-F5344CB8AC3E}">
        <p14:creationId xmlns:p14="http://schemas.microsoft.com/office/powerpoint/2010/main" val="24567870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C34C9-E28C-EF4B-A807-CAD5A7137C4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9325CF3A-57FA-8D4E-8A9B-96EB2FC34CF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07C01CB-0597-C84D-8261-3544195B58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2127A88-AEDE-9342-99F6-1C5CD87B4736}"/>
              </a:ext>
            </a:extLst>
          </p:cNvPr>
          <p:cNvSpPr>
            <a:spLocks noGrp="1"/>
          </p:cNvSpPr>
          <p:nvPr>
            <p:ph type="dt" sz="half" idx="10"/>
          </p:nvPr>
        </p:nvSpPr>
        <p:spPr/>
        <p:txBody>
          <a:bodyPr/>
          <a:lstStyle/>
          <a:p>
            <a:fld id="{BA3B20EE-A1A7-254B-B23B-13E4E2BEF61E}" type="datetimeFigureOut">
              <a:rPr lang="en-US" smtClean="0"/>
              <a:t>7/9/26</a:t>
            </a:fld>
            <a:endParaRPr lang="en-US"/>
          </a:p>
        </p:txBody>
      </p:sp>
      <p:sp>
        <p:nvSpPr>
          <p:cNvPr id="6" name="Footer Placeholder 5">
            <a:extLst>
              <a:ext uri="{FF2B5EF4-FFF2-40B4-BE49-F238E27FC236}">
                <a16:creationId xmlns:a16="http://schemas.microsoft.com/office/drawing/2014/main" id="{9E1DC31A-3226-7A44-9327-0A7A97EBC9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7C733C-8268-C24B-A53E-FACBDA6E8317}"/>
              </a:ext>
            </a:extLst>
          </p:cNvPr>
          <p:cNvSpPr>
            <a:spLocks noGrp="1"/>
          </p:cNvSpPr>
          <p:nvPr>
            <p:ph type="sldNum" sz="quarter" idx="12"/>
          </p:nvPr>
        </p:nvSpPr>
        <p:spPr/>
        <p:txBody>
          <a:bodyPr/>
          <a:lstStyle/>
          <a:p>
            <a:fld id="{D68F9F90-E0DE-454A-B945-30DCB017564D}" type="slidenum">
              <a:rPr lang="en-US" smtClean="0"/>
              <a:t>‹#›</a:t>
            </a:fld>
            <a:endParaRPr lang="en-US"/>
          </a:p>
        </p:txBody>
      </p:sp>
    </p:spTree>
    <p:extLst>
      <p:ext uri="{BB962C8B-B14F-4D97-AF65-F5344CB8AC3E}">
        <p14:creationId xmlns:p14="http://schemas.microsoft.com/office/powerpoint/2010/main" val="2183172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50436-0347-FB46-B2AA-62D3642375CA}"/>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574A473-C087-EB46-A351-4DB51637442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71773EA-303A-F941-BE70-A5C0FD9A4169}"/>
              </a:ext>
            </a:extLst>
          </p:cNvPr>
          <p:cNvSpPr>
            <a:spLocks noGrp="1"/>
          </p:cNvSpPr>
          <p:nvPr>
            <p:ph type="dt" sz="half" idx="10"/>
          </p:nvPr>
        </p:nvSpPr>
        <p:spPr/>
        <p:txBody>
          <a:bodyPr/>
          <a:lstStyle/>
          <a:p>
            <a:fld id="{BA3B20EE-A1A7-254B-B23B-13E4E2BEF61E}" type="datetimeFigureOut">
              <a:rPr lang="en-US" smtClean="0"/>
              <a:t>7/9/26</a:t>
            </a:fld>
            <a:endParaRPr lang="en-US"/>
          </a:p>
        </p:txBody>
      </p:sp>
      <p:sp>
        <p:nvSpPr>
          <p:cNvPr id="5" name="Footer Placeholder 4">
            <a:extLst>
              <a:ext uri="{FF2B5EF4-FFF2-40B4-BE49-F238E27FC236}">
                <a16:creationId xmlns:a16="http://schemas.microsoft.com/office/drawing/2014/main" id="{50B0B9D3-844A-B842-A3CC-27E3A6C0AB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31266DF-B764-2B44-AFBC-07FFB273467F}"/>
              </a:ext>
            </a:extLst>
          </p:cNvPr>
          <p:cNvSpPr>
            <a:spLocks noGrp="1"/>
          </p:cNvSpPr>
          <p:nvPr>
            <p:ph type="sldNum" sz="quarter" idx="12"/>
          </p:nvPr>
        </p:nvSpPr>
        <p:spPr/>
        <p:txBody>
          <a:bodyPr/>
          <a:lstStyle/>
          <a:p>
            <a:fld id="{D68F9F90-E0DE-454A-B945-30DCB017564D}" type="slidenum">
              <a:rPr lang="en-US" smtClean="0"/>
              <a:t>‹#›</a:t>
            </a:fld>
            <a:endParaRPr lang="en-US"/>
          </a:p>
        </p:txBody>
      </p:sp>
    </p:spTree>
    <p:extLst>
      <p:ext uri="{BB962C8B-B14F-4D97-AF65-F5344CB8AC3E}">
        <p14:creationId xmlns:p14="http://schemas.microsoft.com/office/powerpoint/2010/main" val="29177784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EEC977C-AA50-C54E-97B4-EE03D77D738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D8A4C94-F632-7940-8B50-0E92D86221A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C012559-E102-3846-BEA1-0C65104F7C3C}"/>
              </a:ext>
            </a:extLst>
          </p:cNvPr>
          <p:cNvSpPr>
            <a:spLocks noGrp="1"/>
          </p:cNvSpPr>
          <p:nvPr>
            <p:ph type="dt" sz="half" idx="10"/>
          </p:nvPr>
        </p:nvSpPr>
        <p:spPr/>
        <p:txBody>
          <a:bodyPr/>
          <a:lstStyle/>
          <a:p>
            <a:fld id="{BA3B20EE-A1A7-254B-B23B-13E4E2BEF61E}" type="datetimeFigureOut">
              <a:rPr lang="en-US" smtClean="0"/>
              <a:t>7/9/26</a:t>
            </a:fld>
            <a:endParaRPr lang="en-US"/>
          </a:p>
        </p:txBody>
      </p:sp>
      <p:sp>
        <p:nvSpPr>
          <p:cNvPr id="5" name="Footer Placeholder 4">
            <a:extLst>
              <a:ext uri="{FF2B5EF4-FFF2-40B4-BE49-F238E27FC236}">
                <a16:creationId xmlns:a16="http://schemas.microsoft.com/office/drawing/2014/main" id="{B38EF7D4-CE7C-3047-BBDC-3CB58A655D4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192A42-D861-B34A-8C11-125287ED6F34}"/>
              </a:ext>
            </a:extLst>
          </p:cNvPr>
          <p:cNvSpPr>
            <a:spLocks noGrp="1"/>
          </p:cNvSpPr>
          <p:nvPr>
            <p:ph type="sldNum" sz="quarter" idx="12"/>
          </p:nvPr>
        </p:nvSpPr>
        <p:spPr/>
        <p:txBody>
          <a:bodyPr/>
          <a:lstStyle/>
          <a:p>
            <a:fld id="{D68F9F90-E0DE-454A-B945-30DCB017564D}" type="slidenum">
              <a:rPr lang="en-US" smtClean="0"/>
              <a:t>‹#›</a:t>
            </a:fld>
            <a:endParaRPr lang="en-US"/>
          </a:p>
        </p:txBody>
      </p:sp>
    </p:spTree>
    <p:extLst>
      <p:ext uri="{BB962C8B-B14F-4D97-AF65-F5344CB8AC3E}">
        <p14:creationId xmlns:p14="http://schemas.microsoft.com/office/powerpoint/2010/main" val="77273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E8DE6CA-592D-7541-9985-18DBC1E0709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4879508-97AF-1542-A80B-D1B977F182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00FF330-FEC5-2C49-8411-FBC89C5585A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3B20EE-A1A7-254B-B23B-13E4E2BEF61E}" type="datetimeFigureOut">
              <a:rPr lang="en-US" smtClean="0"/>
              <a:t>7/9/26</a:t>
            </a:fld>
            <a:endParaRPr lang="en-US"/>
          </a:p>
        </p:txBody>
      </p:sp>
      <p:sp>
        <p:nvSpPr>
          <p:cNvPr id="5" name="Footer Placeholder 4">
            <a:extLst>
              <a:ext uri="{FF2B5EF4-FFF2-40B4-BE49-F238E27FC236}">
                <a16:creationId xmlns:a16="http://schemas.microsoft.com/office/drawing/2014/main" id="{3F4B1D4B-1E58-D849-8196-FE07A6FDA6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C41FA64-6D39-144C-881D-77370B8DD75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8F9F90-E0DE-454A-B945-30DCB017564D}" type="slidenum">
              <a:rPr lang="en-US" smtClean="0"/>
              <a:t>‹#›</a:t>
            </a:fld>
            <a:endParaRPr lang="en-US"/>
          </a:p>
        </p:txBody>
      </p:sp>
    </p:spTree>
    <p:extLst>
      <p:ext uri="{BB962C8B-B14F-4D97-AF65-F5344CB8AC3E}">
        <p14:creationId xmlns:p14="http://schemas.microsoft.com/office/powerpoint/2010/main" val="38972716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EB4D3F-9BF6-A4A6-718F-CE689DB80D4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ED4DAA5-981E-2927-7F5B-EEA3118BF5EA}"/>
              </a:ext>
            </a:extLst>
          </p:cNvPr>
          <p:cNvSpPr>
            <a:spLocks noGrp="1"/>
          </p:cNvSpPr>
          <p:nvPr>
            <p:ph type="ctrTitle"/>
          </p:nvPr>
        </p:nvSpPr>
        <p:spPr>
          <a:xfrm>
            <a:off x="1091330" y="-145607"/>
            <a:ext cx="7154526" cy="620989"/>
          </a:xfrm>
        </p:spPr>
        <p:txBody>
          <a:bodyPr>
            <a:normAutofit/>
          </a:bodyPr>
          <a:lstStyle/>
          <a:p>
            <a:pPr algn="l"/>
            <a:r>
              <a:rPr lang="en-US" sz="1800" b="1" u="sng" dirty="0">
                <a:solidFill>
                  <a:srgbClr val="141D38"/>
                </a:solidFill>
                <a:latin typeface="Calibri" panose="020F0502020204030204" pitchFamily="34" charset="0"/>
                <a:cs typeface="Calibri" panose="020F0502020204030204" pitchFamily="34" charset="0"/>
              </a:rPr>
              <a:t>Y3 Knowledge </a:t>
            </a:r>
            <a:r>
              <a:rPr lang="en-US" sz="1800" b="1" u="sng" dirty="0" err="1">
                <a:solidFill>
                  <a:srgbClr val="141D38"/>
                </a:solidFill>
                <a:latin typeface="Calibri" panose="020F0502020204030204" pitchFamily="34" charset="0"/>
                <a:cs typeface="Calibri" panose="020F0502020204030204" pitchFamily="34" charset="0"/>
              </a:rPr>
              <a:t>Organiser</a:t>
            </a:r>
            <a:r>
              <a:rPr lang="en-US" sz="1800" b="1" u="sng" dirty="0">
                <a:solidFill>
                  <a:srgbClr val="141D38"/>
                </a:solidFill>
                <a:latin typeface="Calibri" panose="020F0502020204030204" pitchFamily="34" charset="0"/>
                <a:cs typeface="Calibri" panose="020F0502020204030204" pitchFamily="34" charset="0"/>
              </a:rPr>
              <a:t> – Autumn 1</a:t>
            </a:r>
          </a:p>
        </p:txBody>
      </p:sp>
      <p:graphicFrame>
        <p:nvGraphicFramePr>
          <p:cNvPr id="8" name="Table 8">
            <a:extLst>
              <a:ext uri="{FF2B5EF4-FFF2-40B4-BE49-F238E27FC236}">
                <a16:creationId xmlns:a16="http://schemas.microsoft.com/office/drawing/2014/main" id="{F6369668-2D8A-1B62-CCFC-2619422EE332}"/>
              </a:ext>
            </a:extLst>
          </p:cNvPr>
          <p:cNvGraphicFramePr>
            <a:graphicFrameLocks noGrp="1"/>
          </p:cNvGraphicFramePr>
          <p:nvPr>
            <p:extLst>
              <p:ext uri="{D42A27DB-BD31-4B8C-83A1-F6EECF244321}">
                <p14:modId xmlns:p14="http://schemas.microsoft.com/office/powerpoint/2010/main" val="2514596421"/>
              </p:ext>
            </p:extLst>
          </p:nvPr>
        </p:nvGraphicFramePr>
        <p:xfrm>
          <a:off x="7812910" y="2179867"/>
          <a:ext cx="4197545" cy="4513244"/>
        </p:xfrm>
        <a:graphic>
          <a:graphicData uri="http://schemas.openxmlformats.org/drawingml/2006/table">
            <a:tbl>
              <a:tblPr firstRow="1" bandRow="1">
                <a:tableStyleId>{5C22544A-7EE6-4342-B048-85BDC9FD1C3A}</a:tableStyleId>
              </a:tblPr>
              <a:tblGrid>
                <a:gridCol w="920669">
                  <a:extLst>
                    <a:ext uri="{9D8B030D-6E8A-4147-A177-3AD203B41FA5}">
                      <a16:colId xmlns:a16="http://schemas.microsoft.com/office/drawing/2014/main" val="3519239692"/>
                    </a:ext>
                  </a:extLst>
                </a:gridCol>
                <a:gridCol w="3276876">
                  <a:extLst>
                    <a:ext uri="{9D8B030D-6E8A-4147-A177-3AD203B41FA5}">
                      <a16:colId xmlns:a16="http://schemas.microsoft.com/office/drawing/2014/main" val="3153744283"/>
                    </a:ext>
                  </a:extLst>
                </a:gridCol>
              </a:tblGrid>
              <a:tr h="633935">
                <a:tc>
                  <a:txBody>
                    <a:bodyPr/>
                    <a:lstStyle/>
                    <a:p>
                      <a:r>
                        <a:rPr lang="en-US" sz="1200" b="0" dirty="0">
                          <a:solidFill>
                            <a:schemeClr val="bg1"/>
                          </a:solidFill>
                          <a:latin typeface="Calibri" panose="020F0502020204030204" pitchFamily="34" charset="0"/>
                          <a:cs typeface="Calibri" panose="020F0502020204030204" pitchFamily="34" charset="0"/>
                        </a:rPr>
                        <a:t>Geography Vocabulary </a:t>
                      </a:r>
                    </a:p>
                  </a:txBody>
                  <a:tcPr>
                    <a:solidFill>
                      <a:srgbClr val="141D38"/>
                    </a:solidFill>
                  </a:tcPr>
                </a:tc>
                <a:tc>
                  <a:txBody>
                    <a:bodyPr/>
                    <a:lstStyle/>
                    <a:p>
                      <a:r>
                        <a:rPr lang="en-US" sz="1200" b="0" dirty="0">
                          <a:solidFill>
                            <a:schemeClr val="bg1"/>
                          </a:solidFill>
                          <a:latin typeface="Calibri" panose="020F0502020204030204" pitchFamily="34" charset="0"/>
                          <a:cs typeface="Calibri" panose="020F0502020204030204" pitchFamily="34" charset="0"/>
                        </a:rPr>
                        <a:t>Definition </a:t>
                      </a:r>
                    </a:p>
                  </a:txBody>
                  <a:tcPr>
                    <a:solidFill>
                      <a:srgbClr val="141D38"/>
                    </a:solidFill>
                  </a:tcPr>
                </a:tc>
                <a:extLst>
                  <a:ext uri="{0D108BD9-81ED-4DB2-BD59-A6C34878D82A}">
                    <a16:rowId xmlns:a16="http://schemas.microsoft.com/office/drawing/2014/main" val="1486392716"/>
                  </a:ext>
                </a:extLst>
              </a:tr>
              <a:tr h="455134">
                <a:tc>
                  <a:txBody>
                    <a:bodyPr/>
                    <a:lstStyle/>
                    <a:p>
                      <a:r>
                        <a:rPr lang="en-GB" sz="1200" b="0" dirty="0">
                          <a:solidFill>
                            <a:schemeClr val="tx1"/>
                          </a:solidFill>
                          <a:effectLst/>
                          <a:latin typeface="Calibri" panose="020F0502020204030204" pitchFamily="34" charset="0"/>
                          <a:cs typeface="Calibri" panose="020F0502020204030204" pitchFamily="34" charset="0"/>
                        </a:rPr>
                        <a:t>Climate </a:t>
                      </a:r>
                    </a:p>
                  </a:txBody>
                  <a:tcPr anchor="ctr">
                    <a:solidFill>
                      <a:schemeClr val="accent5">
                        <a:lumMod val="60000"/>
                        <a:lumOff val="40000"/>
                      </a:schemeClr>
                    </a:solidFill>
                  </a:tcPr>
                </a:tc>
                <a:tc>
                  <a:txBody>
                    <a:bodyPr/>
                    <a:lstStyle/>
                    <a:p>
                      <a:r>
                        <a:rPr lang="en-GB" sz="1200" b="0" kern="1200" dirty="0">
                          <a:solidFill>
                            <a:schemeClr val="dk1"/>
                          </a:solidFill>
                          <a:effectLst/>
                          <a:latin typeface="Calibri" panose="020F0502020204030204" pitchFamily="34" charset="0"/>
                          <a:ea typeface="+mn-ea"/>
                          <a:cs typeface="Calibri" panose="020F0502020204030204" pitchFamily="34" charset="0"/>
                        </a:rPr>
                        <a:t>The usual weather over a long period of time.</a:t>
                      </a:r>
                      <a:endParaRPr lang="en-GB" sz="1200" b="0" dirty="0">
                        <a:latin typeface="Calibri" panose="020F0502020204030204" pitchFamily="34" charset="0"/>
                        <a:cs typeface="Calibri" panose="020F0502020204030204" pitchFamily="34" charset="0"/>
                      </a:endParaRPr>
                    </a:p>
                  </a:txBody>
                  <a:tcPr anchor="ctr">
                    <a:solidFill>
                      <a:schemeClr val="bg1"/>
                    </a:solidFill>
                  </a:tcPr>
                </a:tc>
                <a:extLst>
                  <a:ext uri="{0D108BD9-81ED-4DB2-BD59-A6C34878D82A}">
                    <a16:rowId xmlns:a16="http://schemas.microsoft.com/office/drawing/2014/main" val="566547873"/>
                  </a:ext>
                </a:extLst>
              </a:tr>
              <a:tr h="455134">
                <a:tc>
                  <a:txBody>
                    <a:bodyPr/>
                    <a:lstStyle/>
                    <a:p>
                      <a:r>
                        <a:rPr lang="en-GB" sz="1200" b="0" dirty="0">
                          <a:solidFill>
                            <a:schemeClr val="tx1"/>
                          </a:solidFill>
                          <a:effectLst/>
                          <a:latin typeface="Calibri" panose="020F0502020204030204" pitchFamily="34" charset="0"/>
                          <a:cs typeface="Calibri" panose="020F0502020204030204" pitchFamily="34" charset="0"/>
                        </a:rPr>
                        <a:t>Tropical</a:t>
                      </a:r>
                    </a:p>
                  </a:txBody>
                  <a:tcPr anchor="ctr">
                    <a:solidFill>
                      <a:schemeClr val="accent5">
                        <a:lumMod val="60000"/>
                        <a:lumOff val="40000"/>
                      </a:schemeClr>
                    </a:solidFill>
                  </a:tcPr>
                </a:tc>
                <a:tc>
                  <a:txBody>
                    <a:bodyPr/>
                    <a:lstStyle/>
                    <a:p>
                      <a:r>
                        <a:rPr lang="en-GB" sz="1200" b="0" kern="1200" dirty="0">
                          <a:solidFill>
                            <a:schemeClr val="dk1"/>
                          </a:solidFill>
                          <a:effectLst/>
                          <a:latin typeface="Calibri" panose="020F0502020204030204" pitchFamily="34" charset="0"/>
                          <a:ea typeface="+mn-ea"/>
                          <a:cs typeface="Calibri" panose="020F0502020204030204" pitchFamily="34" charset="0"/>
                        </a:rPr>
                        <a:t>Hot and wet weather for most of the year.</a:t>
                      </a:r>
                      <a:endParaRPr lang="en-GB" sz="1200" b="0" dirty="0">
                        <a:latin typeface="Calibri" panose="020F0502020204030204" pitchFamily="34" charset="0"/>
                        <a:cs typeface="Calibri" panose="020F0502020204030204" pitchFamily="34" charset="0"/>
                      </a:endParaRPr>
                    </a:p>
                  </a:txBody>
                  <a:tcPr anchor="ctr">
                    <a:solidFill>
                      <a:schemeClr val="bg1"/>
                    </a:solidFill>
                  </a:tcPr>
                </a:tc>
                <a:extLst>
                  <a:ext uri="{0D108BD9-81ED-4DB2-BD59-A6C34878D82A}">
                    <a16:rowId xmlns:a16="http://schemas.microsoft.com/office/drawing/2014/main" val="3658383848"/>
                  </a:ext>
                </a:extLst>
              </a:tr>
              <a:tr h="455134">
                <a:tc>
                  <a:txBody>
                    <a:bodyPr/>
                    <a:lstStyle/>
                    <a:p>
                      <a:r>
                        <a:rPr lang="en-GB" sz="1200" b="0" dirty="0">
                          <a:solidFill>
                            <a:schemeClr val="tx1"/>
                          </a:solidFill>
                          <a:effectLst/>
                          <a:latin typeface="Calibri" panose="020F0502020204030204" pitchFamily="34" charset="0"/>
                          <a:cs typeface="Calibri" panose="020F0502020204030204" pitchFamily="34" charset="0"/>
                        </a:rPr>
                        <a:t>Cocoa</a:t>
                      </a:r>
                    </a:p>
                  </a:txBody>
                  <a:tcPr anchor="ctr">
                    <a:solidFill>
                      <a:schemeClr val="accent5">
                        <a:lumMod val="60000"/>
                        <a:lumOff val="40000"/>
                      </a:schemeClr>
                    </a:solidFill>
                  </a:tcPr>
                </a:tc>
                <a:tc>
                  <a:txBody>
                    <a:bodyPr/>
                    <a:lstStyle/>
                    <a:p>
                      <a:r>
                        <a:rPr lang="en-GB" sz="1200" b="0" kern="1200" dirty="0">
                          <a:solidFill>
                            <a:schemeClr val="dk1"/>
                          </a:solidFill>
                          <a:effectLst/>
                          <a:latin typeface="Calibri" panose="020F0502020204030204" pitchFamily="34" charset="0"/>
                          <a:ea typeface="+mn-ea"/>
                          <a:cs typeface="Calibri" panose="020F0502020204030204" pitchFamily="34" charset="0"/>
                        </a:rPr>
                        <a:t>The beans used to make cocoa.</a:t>
                      </a:r>
                      <a:endParaRPr lang="en-GB" sz="1200" b="0" dirty="0">
                        <a:latin typeface="Calibri" panose="020F0502020204030204" pitchFamily="34" charset="0"/>
                        <a:cs typeface="Calibri" panose="020F0502020204030204" pitchFamily="34" charset="0"/>
                      </a:endParaRPr>
                    </a:p>
                  </a:txBody>
                  <a:tcPr anchor="ctr">
                    <a:solidFill>
                      <a:schemeClr val="bg1"/>
                    </a:solidFill>
                  </a:tcPr>
                </a:tc>
                <a:extLst>
                  <a:ext uri="{0D108BD9-81ED-4DB2-BD59-A6C34878D82A}">
                    <a16:rowId xmlns:a16="http://schemas.microsoft.com/office/drawing/2014/main" val="3766356985"/>
                  </a:ext>
                </a:extLst>
              </a:tr>
              <a:tr h="648131">
                <a:tc>
                  <a:txBody>
                    <a:bodyPr/>
                    <a:lstStyle/>
                    <a:p>
                      <a:r>
                        <a:rPr lang="en-GB" sz="1200" b="0" dirty="0">
                          <a:solidFill>
                            <a:schemeClr val="tx1"/>
                          </a:solidFill>
                          <a:effectLst/>
                          <a:latin typeface="Calibri" panose="020F0502020204030204" pitchFamily="34" charset="0"/>
                          <a:cs typeface="Calibri" panose="020F0502020204030204" pitchFamily="34" charset="0"/>
                        </a:rPr>
                        <a:t>Harvest</a:t>
                      </a:r>
                    </a:p>
                  </a:txBody>
                  <a:tcPr anchor="ctr">
                    <a:solidFill>
                      <a:schemeClr val="accent5">
                        <a:lumMod val="60000"/>
                        <a:lumOff val="40000"/>
                      </a:schemeClr>
                    </a:solidFill>
                  </a:tcPr>
                </a:tc>
                <a:tc>
                  <a:txBody>
                    <a:bodyPr/>
                    <a:lstStyle/>
                    <a:p>
                      <a:r>
                        <a:rPr lang="en-GB" sz="1200" b="0" kern="1200" dirty="0">
                          <a:solidFill>
                            <a:schemeClr val="dk1"/>
                          </a:solidFill>
                          <a:effectLst/>
                          <a:latin typeface="Calibri" panose="020F0502020204030204" pitchFamily="34" charset="0"/>
                          <a:ea typeface="+mn-ea"/>
                          <a:cs typeface="Calibri" panose="020F0502020204030204" pitchFamily="34" charset="0"/>
                        </a:rPr>
                        <a:t>Collecting crops when they are ready.</a:t>
                      </a:r>
                      <a:endParaRPr lang="en-GB" sz="1200" b="0" dirty="0">
                        <a:latin typeface="Calibri" panose="020F0502020204030204" pitchFamily="34" charset="0"/>
                        <a:cs typeface="Calibri" panose="020F0502020204030204" pitchFamily="34" charset="0"/>
                      </a:endParaRPr>
                    </a:p>
                  </a:txBody>
                  <a:tcPr anchor="ctr">
                    <a:solidFill>
                      <a:schemeClr val="bg1"/>
                    </a:solidFill>
                  </a:tcPr>
                </a:tc>
                <a:extLst>
                  <a:ext uri="{0D108BD9-81ED-4DB2-BD59-A6C34878D82A}">
                    <a16:rowId xmlns:a16="http://schemas.microsoft.com/office/drawing/2014/main" val="4177165080"/>
                  </a:ext>
                </a:extLst>
              </a:tr>
              <a:tr h="393508">
                <a:tc>
                  <a:txBody>
                    <a:bodyPr/>
                    <a:lstStyle/>
                    <a:p>
                      <a:r>
                        <a:rPr lang="en-GB" sz="1200" b="0" dirty="0">
                          <a:solidFill>
                            <a:schemeClr val="tx1"/>
                          </a:solidFill>
                          <a:effectLst/>
                          <a:latin typeface="Calibri" panose="020F0502020204030204" pitchFamily="34" charset="0"/>
                          <a:cs typeface="Calibri" panose="020F0502020204030204" pitchFamily="34" charset="0"/>
                        </a:rPr>
                        <a:t>Export</a:t>
                      </a:r>
                    </a:p>
                  </a:txBody>
                  <a:tcPr anchor="ctr">
                    <a:solidFill>
                      <a:schemeClr val="accent5">
                        <a:lumMod val="60000"/>
                        <a:lumOff val="40000"/>
                      </a:schemeClr>
                    </a:solidFill>
                  </a:tcPr>
                </a:tc>
                <a:tc>
                  <a:txBody>
                    <a:bodyPr/>
                    <a:lstStyle/>
                    <a:p>
                      <a:r>
                        <a:rPr lang="en-GB" sz="1200" b="0" kern="1200" dirty="0">
                          <a:solidFill>
                            <a:schemeClr val="dk1"/>
                          </a:solidFill>
                          <a:effectLst/>
                          <a:latin typeface="Calibri" panose="020F0502020204030204" pitchFamily="34" charset="0"/>
                          <a:ea typeface="+mn-ea"/>
                          <a:cs typeface="Calibri" panose="020F0502020204030204" pitchFamily="34" charset="0"/>
                        </a:rPr>
                        <a:t>To send goods to another country.</a:t>
                      </a:r>
                      <a:endParaRPr lang="en-GB" sz="1200" b="0" dirty="0">
                        <a:latin typeface="Calibri" panose="020F0502020204030204" pitchFamily="34" charset="0"/>
                        <a:cs typeface="Calibri" panose="020F0502020204030204" pitchFamily="34" charset="0"/>
                      </a:endParaRPr>
                    </a:p>
                  </a:txBody>
                  <a:tcPr anchor="ctr">
                    <a:solidFill>
                      <a:schemeClr val="bg1"/>
                    </a:solidFill>
                  </a:tcPr>
                </a:tc>
                <a:extLst>
                  <a:ext uri="{0D108BD9-81ED-4DB2-BD59-A6C34878D82A}">
                    <a16:rowId xmlns:a16="http://schemas.microsoft.com/office/drawing/2014/main" val="4031363739"/>
                  </a:ext>
                </a:extLst>
              </a:tr>
              <a:tr h="490756">
                <a:tc>
                  <a:txBody>
                    <a:bodyPr/>
                    <a:lstStyle/>
                    <a:p>
                      <a:r>
                        <a:rPr lang="en-GB" sz="1200" b="0" dirty="0">
                          <a:solidFill>
                            <a:schemeClr val="tx1"/>
                          </a:solidFill>
                          <a:effectLst/>
                          <a:latin typeface="Calibri" panose="020F0502020204030204" pitchFamily="34" charset="0"/>
                          <a:cs typeface="Calibri" panose="020F0502020204030204" pitchFamily="34" charset="0"/>
                        </a:rPr>
                        <a:t>Import</a:t>
                      </a:r>
                    </a:p>
                  </a:txBody>
                  <a:tcPr anchor="ctr">
                    <a:solidFill>
                      <a:schemeClr val="accent5">
                        <a:lumMod val="60000"/>
                        <a:lumOff val="40000"/>
                      </a:schemeClr>
                    </a:solidFill>
                  </a:tcPr>
                </a:tc>
                <a:tc>
                  <a:txBody>
                    <a:bodyPr/>
                    <a:lstStyle/>
                    <a:p>
                      <a:r>
                        <a:rPr lang="en-GB" sz="1200" b="0" kern="1200" dirty="0">
                          <a:solidFill>
                            <a:schemeClr val="dk1"/>
                          </a:solidFill>
                          <a:effectLst/>
                          <a:latin typeface="Calibri" panose="020F0502020204030204" pitchFamily="34" charset="0"/>
                          <a:ea typeface="+mn-ea"/>
                          <a:cs typeface="Calibri" panose="020F0502020204030204" pitchFamily="34" charset="0"/>
                        </a:rPr>
                        <a:t>To bring goods into a country from somewhere else.</a:t>
                      </a:r>
                      <a:endParaRPr lang="en-GB" sz="1200" b="0" dirty="0">
                        <a:latin typeface="Calibri" panose="020F0502020204030204" pitchFamily="34" charset="0"/>
                        <a:cs typeface="Calibri" panose="020F0502020204030204" pitchFamily="34" charset="0"/>
                      </a:endParaRPr>
                    </a:p>
                  </a:txBody>
                  <a:tcPr anchor="ctr">
                    <a:solidFill>
                      <a:schemeClr val="bg1"/>
                    </a:solidFill>
                  </a:tcPr>
                </a:tc>
                <a:extLst>
                  <a:ext uri="{0D108BD9-81ED-4DB2-BD59-A6C34878D82A}">
                    <a16:rowId xmlns:a16="http://schemas.microsoft.com/office/drawing/2014/main" val="1349896920"/>
                  </a:ext>
                </a:extLst>
              </a:tr>
              <a:tr h="490756">
                <a:tc>
                  <a:txBody>
                    <a:bodyPr/>
                    <a:lstStyle/>
                    <a:p>
                      <a:r>
                        <a:rPr lang="en-GB" sz="1200" b="0" dirty="0">
                          <a:solidFill>
                            <a:schemeClr val="tx1"/>
                          </a:solidFill>
                          <a:effectLst/>
                          <a:latin typeface="Calibri" panose="020F0502020204030204" pitchFamily="34" charset="0"/>
                          <a:cs typeface="Calibri" panose="020F0502020204030204" pitchFamily="34" charset="0"/>
                        </a:rPr>
                        <a:t>Trade</a:t>
                      </a:r>
                    </a:p>
                  </a:txBody>
                  <a:tcPr anchor="ctr">
                    <a:solidFill>
                      <a:schemeClr val="accent5">
                        <a:lumMod val="60000"/>
                        <a:lumOff val="40000"/>
                      </a:schemeClr>
                    </a:solidFill>
                  </a:tcPr>
                </a:tc>
                <a:tc>
                  <a:txBody>
                    <a:bodyPr/>
                    <a:lstStyle/>
                    <a:p>
                      <a:r>
                        <a:rPr lang="en-GB" sz="1200" b="0" kern="1200" dirty="0">
                          <a:solidFill>
                            <a:schemeClr val="dk1"/>
                          </a:solidFill>
                          <a:effectLst/>
                          <a:latin typeface="Calibri" panose="020F0502020204030204" pitchFamily="34" charset="0"/>
                          <a:ea typeface="+mn-ea"/>
                          <a:cs typeface="Calibri" panose="020F0502020204030204" pitchFamily="34" charset="0"/>
                        </a:rPr>
                        <a:t>Buying and selling goods between people or countries.</a:t>
                      </a:r>
                      <a:endParaRPr lang="en-GB" sz="1200" b="0" dirty="0">
                        <a:effectLst/>
                        <a:latin typeface="Calibri" panose="020F0502020204030204" pitchFamily="34" charset="0"/>
                        <a:cs typeface="Calibri" panose="020F0502020204030204" pitchFamily="34" charset="0"/>
                      </a:endParaRPr>
                    </a:p>
                  </a:txBody>
                  <a:tcPr anchor="ctr">
                    <a:solidFill>
                      <a:schemeClr val="bg1"/>
                    </a:solidFill>
                  </a:tcPr>
                </a:tc>
                <a:extLst>
                  <a:ext uri="{0D108BD9-81ED-4DB2-BD59-A6C34878D82A}">
                    <a16:rowId xmlns:a16="http://schemas.microsoft.com/office/drawing/2014/main" val="3704665213"/>
                  </a:ext>
                </a:extLst>
              </a:tr>
              <a:tr h="490756">
                <a:tc>
                  <a:txBody>
                    <a:bodyPr/>
                    <a:lstStyle/>
                    <a:p>
                      <a:r>
                        <a:rPr lang="en-GB" sz="1200" b="0" dirty="0">
                          <a:effectLst/>
                          <a:latin typeface="Calibri" panose="020F0502020204030204" pitchFamily="34" charset="0"/>
                          <a:cs typeface="Calibri" panose="020F0502020204030204" pitchFamily="34" charset="0"/>
                        </a:rPr>
                        <a:t>Equator</a:t>
                      </a:r>
                    </a:p>
                  </a:txBody>
                  <a:tcPr anchor="ctr">
                    <a:solidFill>
                      <a:schemeClr val="accent5">
                        <a:lumMod val="60000"/>
                        <a:lumOff val="40000"/>
                      </a:schemeClr>
                    </a:solidFill>
                  </a:tcPr>
                </a:tc>
                <a:tc>
                  <a:txBody>
                    <a:bodyPr/>
                    <a:lstStyle/>
                    <a:p>
                      <a:r>
                        <a:rPr lang="en-GB" sz="1200" b="0" dirty="0">
                          <a:effectLst/>
                          <a:latin typeface="Calibri" panose="020F0502020204030204" pitchFamily="34" charset="0"/>
                          <a:cs typeface="Calibri" panose="020F0502020204030204" pitchFamily="34" charset="0"/>
                        </a:rPr>
                        <a:t>An imaginary line around the middle of the Earth where it is usually hot.</a:t>
                      </a:r>
                    </a:p>
                  </a:txBody>
                  <a:tcPr anchor="ctr">
                    <a:solidFill>
                      <a:schemeClr val="bg1"/>
                    </a:solidFill>
                  </a:tcPr>
                </a:tc>
                <a:extLst>
                  <a:ext uri="{0D108BD9-81ED-4DB2-BD59-A6C34878D82A}">
                    <a16:rowId xmlns:a16="http://schemas.microsoft.com/office/drawing/2014/main" val="1009623885"/>
                  </a:ext>
                </a:extLst>
              </a:tr>
            </a:tbl>
          </a:graphicData>
        </a:graphic>
      </p:graphicFrame>
      <p:sp>
        <p:nvSpPr>
          <p:cNvPr id="15" name="TextBox 14">
            <a:extLst>
              <a:ext uri="{FF2B5EF4-FFF2-40B4-BE49-F238E27FC236}">
                <a16:creationId xmlns:a16="http://schemas.microsoft.com/office/drawing/2014/main" id="{32D8B2C7-1DFE-602D-31DC-9C472255C4B2}"/>
              </a:ext>
            </a:extLst>
          </p:cNvPr>
          <p:cNvSpPr txBox="1"/>
          <p:nvPr/>
        </p:nvSpPr>
        <p:spPr>
          <a:xfrm>
            <a:off x="6955790" y="164888"/>
            <a:ext cx="5054666" cy="1923604"/>
          </a:xfrm>
          <a:prstGeom prst="rect">
            <a:avLst/>
          </a:prstGeom>
          <a:noFill/>
          <a:ln w="28575">
            <a:solidFill>
              <a:srgbClr val="141D38"/>
            </a:solidFill>
          </a:ln>
        </p:spPr>
        <p:txBody>
          <a:bodyPr wrap="square" rtlCol="0">
            <a:spAutoFit/>
          </a:bodyPr>
          <a:lstStyle/>
          <a:p>
            <a:r>
              <a:rPr lang="en-US" sz="1200" b="1" u="sng" dirty="0">
                <a:latin typeface="Calibri" panose="020F0502020204030204" pitchFamily="34" charset="0"/>
                <a:cs typeface="Calibri" panose="020F0502020204030204" pitchFamily="34" charset="0"/>
              </a:rPr>
              <a:t>Geography - Where does chocolate come from?</a:t>
            </a:r>
            <a:br>
              <a:rPr lang="en-US" sz="1200" b="1" u="sng" dirty="0">
                <a:latin typeface="Calibri" panose="020F0502020204030204" pitchFamily="34" charset="0"/>
                <a:cs typeface="Calibri" panose="020F0502020204030204" pitchFamily="34" charset="0"/>
              </a:rPr>
            </a:br>
            <a:endParaRPr lang="en-US" sz="1200" b="1" u="sng" dirty="0">
              <a:latin typeface="Calibri" panose="020F0502020204030204" pitchFamily="34" charset="0"/>
              <a:cs typeface="Calibri" panose="020F0502020204030204" pitchFamily="34" charset="0"/>
            </a:endParaRPr>
          </a:p>
          <a:p>
            <a:r>
              <a:rPr lang="en-GB" sz="1200" dirty="0">
                <a:latin typeface="Calibri" panose="020F0502020204030204" pitchFamily="34" charset="0"/>
                <a:cs typeface="Calibri" panose="020F0502020204030204" pitchFamily="34" charset="0"/>
              </a:rPr>
              <a:t>In this geography unit, we will discover where chocolate comes from and follow its journey from cocoa bean to chocolate bar. We will compare Warrington with Ghana, learning about their weather, landscapes, jobs and how people live. </a:t>
            </a:r>
          </a:p>
          <a:p>
            <a:endParaRPr lang="en-GB" sz="1200" dirty="0">
              <a:latin typeface="Calibri" panose="020F0502020204030204" pitchFamily="34" charset="0"/>
              <a:cs typeface="Calibri" panose="020F0502020204030204" pitchFamily="34" charset="0"/>
            </a:endParaRPr>
          </a:p>
          <a:p>
            <a:r>
              <a:rPr lang="en-GB" sz="1200" dirty="0">
                <a:latin typeface="Calibri" panose="020F0502020204030204" pitchFamily="34" charset="0"/>
                <a:cs typeface="Calibri" panose="020F0502020204030204" pitchFamily="34" charset="0"/>
              </a:rPr>
              <a:t>We will explore why Ghana is a great place to grow cocoa and how chocolate connects people around the world.</a:t>
            </a:r>
          </a:p>
          <a:p>
            <a:endParaRPr lang="en-US" sz="1100" dirty="0">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C69E93B1-C165-BCC8-5390-E02993ED158D}"/>
              </a:ext>
            </a:extLst>
          </p:cNvPr>
          <p:cNvSpPr txBox="1"/>
          <p:nvPr/>
        </p:nvSpPr>
        <p:spPr>
          <a:xfrm>
            <a:off x="314560" y="3227795"/>
            <a:ext cx="2904125" cy="3416320"/>
          </a:xfrm>
          <a:prstGeom prst="rect">
            <a:avLst/>
          </a:prstGeom>
          <a:noFill/>
          <a:ln w="28575">
            <a:solidFill>
              <a:srgbClr val="141D38"/>
            </a:solidFill>
          </a:ln>
        </p:spPr>
        <p:txBody>
          <a:bodyPr wrap="square" rtlCol="0">
            <a:spAutoFit/>
          </a:bodyPr>
          <a:lstStyle/>
          <a:p>
            <a:r>
              <a:rPr lang="en-US" sz="1200" b="1" u="sng" dirty="0">
                <a:latin typeface="Calibri" panose="020F0502020204030204" pitchFamily="34" charset="0"/>
                <a:cs typeface="Calibri" panose="020F0502020204030204" pitchFamily="34" charset="0"/>
              </a:rPr>
              <a:t>Mathematics</a:t>
            </a:r>
            <a:br>
              <a:rPr lang="en-US" sz="1200" b="1" u="sng" dirty="0">
                <a:latin typeface="Calibri" panose="020F0502020204030204" pitchFamily="34" charset="0"/>
                <a:cs typeface="Calibri" panose="020F0502020204030204" pitchFamily="34" charset="0"/>
              </a:rPr>
            </a:br>
            <a:endParaRPr lang="en-US" sz="1200" b="1" u="sng" dirty="0">
              <a:latin typeface="Calibri" panose="020F0502020204030204" pitchFamily="34" charset="0"/>
              <a:cs typeface="Calibri" panose="020F0502020204030204" pitchFamily="34" charset="0"/>
            </a:endParaRPr>
          </a:p>
          <a:p>
            <a:r>
              <a:rPr lang="en-US" sz="1200" dirty="0">
                <a:latin typeface="Calibri" panose="020F0502020204030204" pitchFamily="34" charset="0"/>
                <a:cs typeface="Calibri" panose="020F0502020204030204" pitchFamily="34" charset="0"/>
              </a:rPr>
              <a:t>This half term, we will be learning to: </a:t>
            </a:r>
            <a:br>
              <a:rPr lang="en-US" sz="1200" dirty="0">
                <a:latin typeface="Calibri" panose="020F0502020204030204" pitchFamily="34" charset="0"/>
                <a:cs typeface="Calibri" panose="020F0502020204030204" pitchFamily="34" charset="0"/>
              </a:rPr>
            </a:br>
            <a:endParaRPr lang="en-US" sz="12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GB" sz="1200" dirty="0">
                <a:latin typeface="Calibri" panose="020F0502020204030204" pitchFamily="34" charset="0"/>
                <a:cs typeface="Calibri" panose="020F0502020204030204" pitchFamily="34" charset="0"/>
              </a:rPr>
              <a:t>Read, write, compare and order numbers to 1,000.</a:t>
            </a:r>
          </a:p>
          <a:p>
            <a:pPr marL="171450" indent="-171450">
              <a:buFont typeface="Arial" panose="020B0604020202020204" pitchFamily="34" charset="0"/>
              <a:buChar char="•"/>
            </a:pPr>
            <a:r>
              <a:rPr lang="en-GB" sz="1200" dirty="0">
                <a:latin typeface="Calibri" panose="020F0502020204030204" pitchFamily="34" charset="0"/>
                <a:cs typeface="Calibri" panose="020F0502020204030204" pitchFamily="34" charset="0"/>
              </a:rPr>
              <a:t>Recognise the place value of each digit in a 3-digit number.</a:t>
            </a:r>
          </a:p>
          <a:p>
            <a:pPr marL="171450" indent="-171450">
              <a:buFont typeface="Arial" panose="020B0604020202020204" pitchFamily="34" charset="0"/>
              <a:buChar char="•"/>
            </a:pPr>
            <a:r>
              <a:rPr lang="en-GB" sz="1200" dirty="0">
                <a:latin typeface="Calibri" panose="020F0502020204030204" pitchFamily="34" charset="0"/>
                <a:cs typeface="Calibri" panose="020F0502020204030204" pitchFamily="34" charset="0"/>
              </a:rPr>
              <a:t>Add and subtract numbers using mental and written methods.</a:t>
            </a:r>
          </a:p>
          <a:p>
            <a:pPr marL="171450" indent="-171450">
              <a:buFont typeface="Arial" panose="020B0604020202020204" pitchFamily="34" charset="0"/>
              <a:buChar char="•"/>
            </a:pPr>
            <a:r>
              <a:rPr lang="en-GB" sz="1200" dirty="0">
                <a:latin typeface="Calibri" panose="020F0502020204030204" pitchFamily="34" charset="0"/>
                <a:cs typeface="Calibri" panose="020F0502020204030204" pitchFamily="34" charset="0"/>
              </a:rPr>
              <a:t>Solve one- and two-step problems involving addition and subtraction.</a:t>
            </a:r>
          </a:p>
          <a:p>
            <a:pPr marL="171450" indent="-171450">
              <a:buFont typeface="Arial" panose="020B0604020202020204" pitchFamily="34" charset="0"/>
              <a:buChar char="•"/>
            </a:pPr>
            <a:r>
              <a:rPr lang="en-GB" sz="1200" dirty="0">
                <a:latin typeface="Calibri" panose="020F0502020204030204" pitchFamily="34" charset="0"/>
                <a:cs typeface="Calibri" panose="020F0502020204030204" pitchFamily="34" charset="0"/>
              </a:rPr>
              <a:t>Recall and use the 2, 3, 4, 5, 8 and 10 times tables.</a:t>
            </a:r>
          </a:p>
          <a:p>
            <a:pPr marL="171450" indent="-171450">
              <a:buFont typeface="Arial" panose="020B0604020202020204" pitchFamily="34" charset="0"/>
              <a:buChar char="•"/>
            </a:pPr>
            <a:r>
              <a:rPr lang="en-GB" sz="1200" dirty="0">
                <a:latin typeface="Calibri" panose="020F0502020204030204" pitchFamily="34" charset="0"/>
                <a:cs typeface="Calibri" panose="020F0502020204030204" pitchFamily="34" charset="0"/>
              </a:rPr>
              <a:t>Use multiplication and division to solve problems using equal groups, arrays and sharing.</a:t>
            </a:r>
            <a:endParaRPr lang="en-US" sz="1200" dirty="0">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BDBFCDA7-0EEC-8132-038E-DB32C70559D4}"/>
              </a:ext>
            </a:extLst>
          </p:cNvPr>
          <p:cNvSpPr txBox="1"/>
          <p:nvPr/>
        </p:nvSpPr>
        <p:spPr>
          <a:xfrm>
            <a:off x="314560" y="2275311"/>
            <a:ext cx="7382605" cy="830997"/>
          </a:xfrm>
          <a:prstGeom prst="rect">
            <a:avLst/>
          </a:prstGeom>
          <a:noFill/>
          <a:ln w="28575">
            <a:solidFill>
              <a:srgbClr val="141D38"/>
            </a:solidFill>
          </a:ln>
        </p:spPr>
        <p:txBody>
          <a:bodyPr wrap="square" rtlCol="0">
            <a:spAutoFit/>
          </a:bodyPr>
          <a:lstStyle/>
          <a:p>
            <a:r>
              <a:rPr lang="en-US" sz="1200" b="1" u="sng" dirty="0">
                <a:latin typeface="Calibri" panose="020F0502020204030204" pitchFamily="34" charset="0"/>
                <a:cs typeface="Calibri" panose="020F0502020204030204" pitchFamily="34" charset="0"/>
              </a:rPr>
              <a:t>English</a:t>
            </a:r>
            <a:br>
              <a:rPr lang="en-US" sz="1200" b="1" u="sng" dirty="0">
                <a:latin typeface="Calibri" panose="020F0502020204030204" pitchFamily="34" charset="0"/>
                <a:cs typeface="Calibri" panose="020F0502020204030204" pitchFamily="34" charset="0"/>
              </a:rPr>
            </a:br>
            <a:endParaRPr lang="en-US" sz="1200" b="1" u="sng" dirty="0">
              <a:latin typeface="Calibri" panose="020F0502020204030204" pitchFamily="34" charset="0"/>
              <a:cs typeface="Calibri" panose="020F0502020204030204" pitchFamily="34" charset="0"/>
            </a:endParaRPr>
          </a:p>
          <a:p>
            <a:r>
              <a:rPr lang="en-US" sz="1200" dirty="0">
                <a:latin typeface="Calibri" panose="020F0502020204030204" pitchFamily="34" charset="0"/>
                <a:cs typeface="Calibri" panose="020F0502020204030204" pitchFamily="34" charset="0"/>
              </a:rPr>
              <a:t>Lots of our reading will link to our exciting geography topic. We will use a range of fiction and non-fiction texts to inspire our writing. During this unit, we will write a third-person narrative retell, an explanation text and a letter.</a:t>
            </a:r>
          </a:p>
        </p:txBody>
      </p:sp>
      <p:pic>
        <p:nvPicPr>
          <p:cNvPr id="5" name="Picture 4">
            <a:extLst>
              <a:ext uri="{FF2B5EF4-FFF2-40B4-BE49-F238E27FC236}">
                <a16:creationId xmlns:a16="http://schemas.microsoft.com/office/drawing/2014/main" id="{26C68F0E-E437-1F47-A266-C64A8984A48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2760" y="961937"/>
            <a:ext cx="1057275" cy="1238250"/>
          </a:xfrm>
          <a:prstGeom prst="rect">
            <a:avLst/>
          </a:prstGeom>
        </p:spPr>
      </p:pic>
      <p:pic>
        <p:nvPicPr>
          <p:cNvPr id="7" name="Picture 6">
            <a:extLst>
              <a:ext uri="{FF2B5EF4-FFF2-40B4-BE49-F238E27FC236}">
                <a16:creationId xmlns:a16="http://schemas.microsoft.com/office/drawing/2014/main" id="{59251625-13C7-CFD2-73BE-5894D78B26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81480" y="970192"/>
            <a:ext cx="1209675" cy="1209675"/>
          </a:xfrm>
          <a:prstGeom prst="rect">
            <a:avLst/>
          </a:prstGeom>
        </p:spPr>
      </p:pic>
      <p:pic>
        <p:nvPicPr>
          <p:cNvPr id="9" name="Picture 8" descr="Chocolate: From Bean to Bar">
            <a:extLst>
              <a:ext uri="{FF2B5EF4-FFF2-40B4-BE49-F238E27FC236}">
                <a16:creationId xmlns:a16="http://schemas.microsoft.com/office/drawing/2014/main" id="{87E8BB79-FDD0-79B7-A2E8-E77563429B8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43070" y="956222"/>
            <a:ext cx="1171575" cy="948055"/>
          </a:xfrm>
          <a:prstGeom prst="rect">
            <a:avLst/>
          </a:prstGeom>
          <a:noFill/>
          <a:ln>
            <a:noFill/>
          </a:ln>
        </p:spPr>
      </p:pic>
      <p:pic>
        <p:nvPicPr>
          <p:cNvPr id="10" name="Picture 9">
            <a:extLst>
              <a:ext uri="{FF2B5EF4-FFF2-40B4-BE49-F238E27FC236}">
                <a16:creationId xmlns:a16="http://schemas.microsoft.com/office/drawing/2014/main" id="{C2518847-6E91-E709-FA8F-33495603B3C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53080" y="932092"/>
            <a:ext cx="933450" cy="1254125"/>
          </a:xfrm>
          <a:prstGeom prst="rect">
            <a:avLst/>
          </a:prstGeom>
        </p:spPr>
      </p:pic>
      <p:sp>
        <p:nvSpPr>
          <p:cNvPr id="19" name="TextBox 18">
            <a:extLst>
              <a:ext uri="{FF2B5EF4-FFF2-40B4-BE49-F238E27FC236}">
                <a16:creationId xmlns:a16="http://schemas.microsoft.com/office/drawing/2014/main" id="{D9E4E24C-C9AC-C9FB-B9B7-9B722B3E6154}"/>
              </a:ext>
            </a:extLst>
          </p:cNvPr>
          <p:cNvSpPr txBox="1"/>
          <p:nvPr/>
        </p:nvSpPr>
        <p:spPr>
          <a:xfrm>
            <a:off x="1934530" y="580565"/>
            <a:ext cx="6134582" cy="307777"/>
          </a:xfrm>
          <a:prstGeom prst="rect">
            <a:avLst/>
          </a:prstGeom>
          <a:noFill/>
        </p:spPr>
        <p:txBody>
          <a:bodyPr wrap="square">
            <a:spAutoFit/>
          </a:bodyPr>
          <a:lstStyle/>
          <a:p>
            <a:r>
              <a:rPr lang="en-US" sz="1400" b="1" dirty="0">
                <a:latin typeface="Calibri" panose="020F0502020204030204" pitchFamily="34" charset="0"/>
                <a:cs typeface="Calibri" panose="020F0502020204030204" pitchFamily="34" charset="0"/>
              </a:rPr>
              <a:t>What we are reading this half term:</a:t>
            </a:r>
          </a:p>
        </p:txBody>
      </p:sp>
      <p:sp>
        <p:nvSpPr>
          <p:cNvPr id="20" name="TextBox 19">
            <a:extLst>
              <a:ext uri="{FF2B5EF4-FFF2-40B4-BE49-F238E27FC236}">
                <a16:creationId xmlns:a16="http://schemas.microsoft.com/office/drawing/2014/main" id="{7C062FC2-3013-8C8F-0871-B393FA298BA0}"/>
              </a:ext>
            </a:extLst>
          </p:cNvPr>
          <p:cNvSpPr txBox="1"/>
          <p:nvPr/>
        </p:nvSpPr>
        <p:spPr>
          <a:xfrm>
            <a:off x="3315872" y="3227795"/>
            <a:ext cx="4381293" cy="1015663"/>
          </a:xfrm>
          <a:prstGeom prst="rect">
            <a:avLst/>
          </a:prstGeom>
          <a:noFill/>
          <a:ln w="28575">
            <a:solidFill>
              <a:srgbClr val="141D38"/>
            </a:solidFill>
          </a:ln>
        </p:spPr>
        <p:txBody>
          <a:bodyPr wrap="square" rtlCol="0">
            <a:spAutoFit/>
          </a:bodyPr>
          <a:lstStyle/>
          <a:p>
            <a:r>
              <a:rPr lang="en-US" sz="1200" b="1" u="sng" dirty="0">
                <a:latin typeface="Calibri" panose="020F0502020204030204" pitchFamily="34" charset="0"/>
                <a:cs typeface="Calibri" panose="020F0502020204030204" pitchFamily="34" charset="0"/>
              </a:rPr>
              <a:t>Science - Magnets </a:t>
            </a:r>
            <a:br>
              <a:rPr lang="en-US" sz="1200" b="1" u="sng" dirty="0">
                <a:latin typeface="Calibri" panose="020F0502020204030204" pitchFamily="34" charset="0"/>
                <a:cs typeface="Calibri" panose="020F0502020204030204" pitchFamily="34" charset="0"/>
              </a:rPr>
            </a:br>
            <a:endParaRPr lang="en-US" sz="1200" b="1" u="sng" dirty="0">
              <a:latin typeface="Calibri" panose="020F0502020204030204" pitchFamily="34" charset="0"/>
              <a:cs typeface="Calibri" panose="020F0502020204030204" pitchFamily="34" charset="0"/>
            </a:endParaRPr>
          </a:p>
          <a:p>
            <a:r>
              <a:rPr lang="en-GB" sz="1200" dirty="0">
                <a:latin typeface="Calibri" panose="020F0502020204030204" pitchFamily="34" charset="0"/>
                <a:cs typeface="Calibri" panose="020F0502020204030204" pitchFamily="34" charset="0"/>
              </a:rPr>
              <a:t>In Science, we will explore magnets and discover how they work. We will investigate which materials are magnetic, learn about magnetic forces, and find out how magnets can attract and repel. </a:t>
            </a:r>
            <a:endParaRPr lang="en-US" sz="1200" dirty="0">
              <a:latin typeface="Calibri" panose="020F0502020204030204" pitchFamily="34" charset="0"/>
              <a:cs typeface="Calibri" panose="020F0502020204030204" pitchFamily="34" charset="0"/>
            </a:endParaRPr>
          </a:p>
        </p:txBody>
      </p:sp>
      <p:pic>
        <p:nvPicPr>
          <p:cNvPr id="3" name="Picture 2" descr="Bewsey Lodge Academy - Home">
            <a:extLst>
              <a:ext uri="{FF2B5EF4-FFF2-40B4-BE49-F238E27FC236}">
                <a16:creationId xmlns:a16="http://schemas.microsoft.com/office/drawing/2014/main" id="{09C38EB3-F289-30FA-B90A-4C8D39C2C3D3}"/>
              </a:ext>
            </a:extLst>
          </p:cNvPr>
          <p:cNvPicPr>
            <a:picLocks noChangeAspect="1"/>
          </p:cNvPicPr>
          <p:nvPr/>
        </p:nvPicPr>
        <p:blipFill>
          <a:blip r:embed="rId6"/>
          <a:srcRect r="67553"/>
          <a:stretch>
            <a:fillRect/>
          </a:stretch>
        </p:blipFill>
        <p:spPr>
          <a:xfrm>
            <a:off x="239419" y="69210"/>
            <a:ext cx="790241" cy="771240"/>
          </a:xfrm>
          <a:prstGeom prst="rect">
            <a:avLst/>
          </a:prstGeom>
        </p:spPr>
      </p:pic>
      <p:pic>
        <p:nvPicPr>
          <p:cNvPr id="11" name="Picture 10">
            <a:extLst>
              <a:ext uri="{FF2B5EF4-FFF2-40B4-BE49-F238E27FC236}">
                <a16:creationId xmlns:a16="http://schemas.microsoft.com/office/drawing/2014/main" id="{16E835AA-E824-8FF5-78E3-5C326588AB9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27675" y="982892"/>
            <a:ext cx="1136650" cy="1017270"/>
          </a:xfrm>
          <a:prstGeom prst="rect">
            <a:avLst/>
          </a:prstGeom>
        </p:spPr>
      </p:pic>
      <p:graphicFrame>
        <p:nvGraphicFramePr>
          <p:cNvPr id="13" name="Table 12">
            <a:extLst>
              <a:ext uri="{FF2B5EF4-FFF2-40B4-BE49-F238E27FC236}">
                <a16:creationId xmlns:a16="http://schemas.microsoft.com/office/drawing/2014/main" id="{2B7D025F-DE02-20ED-46CD-1B0123E8DEE7}"/>
              </a:ext>
            </a:extLst>
          </p:cNvPr>
          <p:cNvGraphicFramePr>
            <a:graphicFrameLocks noGrp="1"/>
          </p:cNvGraphicFramePr>
          <p:nvPr>
            <p:extLst>
              <p:ext uri="{D42A27DB-BD31-4B8C-83A1-F6EECF244321}">
                <p14:modId xmlns:p14="http://schemas.microsoft.com/office/powerpoint/2010/main" val="1832887603"/>
              </p:ext>
            </p:extLst>
          </p:nvPr>
        </p:nvGraphicFramePr>
        <p:xfrm>
          <a:off x="3338296" y="4364945"/>
          <a:ext cx="4358869" cy="2396588"/>
        </p:xfrm>
        <a:graphic>
          <a:graphicData uri="http://schemas.openxmlformats.org/drawingml/2006/table">
            <a:tbl>
              <a:tblPr firstRow="1" bandRow="1">
                <a:tableStyleId>{5C22544A-7EE6-4342-B048-85BDC9FD1C3A}</a:tableStyleId>
              </a:tblPr>
              <a:tblGrid>
                <a:gridCol w="921188">
                  <a:extLst>
                    <a:ext uri="{9D8B030D-6E8A-4147-A177-3AD203B41FA5}">
                      <a16:colId xmlns:a16="http://schemas.microsoft.com/office/drawing/2014/main" val="988253689"/>
                    </a:ext>
                  </a:extLst>
                </a:gridCol>
                <a:gridCol w="3437681">
                  <a:extLst>
                    <a:ext uri="{9D8B030D-6E8A-4147-A177-3AD203B41FA5}">
                      <a16:colId xmlns:a16="http://schemas.microsoft.com/office/drawing/2014/main" val="167653010"/>
                    </a:ext>
                  </a:extLst>
                </a:gridCol>
              </a:tblGrid>
              <a:tr h="473267">
                <a:tc>
                  <a:txBody>
                    <a:bodyPr/>
                    <a:lstStyle/>
                    <a:p>
                      <a:r>
                        <a:rPr lang="en-US" sz="1200" b="0" dirty="0">
                          <a:solidFill>
                            <a:schemeClr val="bg1"/>
                          </a:solidFill>
                          <a:latin typeface="Calibri" panose="020F0502020204030204" pitchFamily="34" charset="0"/>
                          <a:cs typeface="Calibri" panose="020F0502020204030204" pitchFamily="34" charset="0"/>
                        </a:rPr>
                        <a:t>Science Vocabulary </a:t>
                      </a:r>
                    </a:p>
                  </a:txBody>
                  <a:tcPr>
                    <a:solidFill>
                      <a:srgbClr val="141D38"/>
                    </a:solidFill>
                  </a:tcPr>
                </a:tc>
                <a:tc>
                  <a:txBody>
                    <a:bodyPr/>
                    <a:lstStyle/>
                    <a:p>
                      <a:r>
                        <a:rPr lang="en-US" sz="1200" b="0" dirty="0">
                          <a:solidFill>
                            <a:schemeClr val="bg1"/>
                          </a:solidFill>
                          <a:latin typeface="Calibri" panose="020F0502020204030204" pitchFamily="34" charset="0"/>
                          <a:cs typeface="Calibri" panose="020F0502020204030204" pitchFamily="34" charset="0"/>
                        </a:rPr>
                        <a:t>Definition </a:t>
                      </a:r>
                    </a:p>
                  </a:txBody>
                  <a:tcPr>
                    <a:solidFill>
                      <a:srgbClr val="141D38"/>
                    </a:solidFill>
                  </a:tcPr>
                </a:tc>
                <a:extLst>
                  <a:ext uri="{0D108BD9-81ED-4DB2-BD59-A6C34878D82A}">
                    <a16:rowId xmlns:a16="http://schemas.microsoft.com/office/drawing/2014/main" val="1168601443"/>
                  </a:ext>
                </a:extLst>
              </a:tr>
              <a:tr h="348699">
                <a:tc>
                  <a:txBody>
                    <a:bodyPr/>
                    <a:lstStyle/>
                    <a:p>
                      <a:r>
                        <a:rPr lang="en-GB" sz="1200" b="0" dirty="0">
                          <a:solidFill>
                            <a:schemeClr val="tx1"/>
                          </a:solidFill>
                          <a:effectLst/>
                          <a:latin typeface="Calibri" panose="020F0502020204030204" pitchFamily="34" charset="0"/>
                          <a:cs typeface="Calibri" panose="020F0502020204030204" pitchFamily="34" charset="0"/>
                        </a:rPr>
                        <a:t>Magnet</a:t>
                      </a:r>
                    </a:p>
                  </a:txBody>
                  <a:tcPr anchor="ctr">
                    <a:solidFill>
                      <a:schemeClr val="accent5">
                        <a:lumMod val="60000"/>
                        <a:lumOff val="40000"/>
                      </a:schemeClr>
                    </a:solidFill>
                  </a:tcPr>
                </a:tc>
                <a:tc>
                  <a:txBody>
                    <a:bodyPr/>
                    <a:lstStyle/>
                    <a:p>
                      <a:r>
                        <a:rPr lang="en-GB" sz="1200" b="0" kern="1200" dirty="0">
                          <a:solidFill>
                            <a:schemeClr val="dk1"/>
                          </a:solidFill>
                          <a:effectLst/>
                          <a:latin typeface="Calibri" panose="020F0502020204030204" pitchFamily="34" charset="0"/>
                          <a:ea typeface="+mn-ea"/>
                          <a:cs typeface="Calibri" panose="020F0502020204030204" pitchFamily="34" charset="0"/>
                        </a:rPr>
                        <a:t>An object that can attract some metals.</a:t>
                      </a:r>
                      <a:endParaRPr lang="en-GB" sz="1200" b="0" dirty="0">
                        <a:latin typeface="Calibri" panose="020F0502020204030204" pitchFamily="34" charset="0"/>
                        <a:cs typeface="Calibri" panose="020F0502020204030204" pitchFamily="34" charset="0"/>
                      </a:endParaRPr>
                    </a:p>
                  </a:txBody>
                  <a:tcPr anchor="ctr">
                    <a:solidFill>
                      <a:schemeClr val="bg1"/>
                    </a:solidFill>
                  </a:tcPr>
                </a:tc>
                <a:extLst>
                  <a:ext uri="{0D108BD9-81ED-4DB2-BD59-A6C34878D82A}">
                    <a16:rowId xmlns:a16="http://schemas.microsoft.com/office/drawing/2014/main" val="397387753"/>
                  </a:ext>
                </a:extLst>
              </a:tr>
              <a:tr h="339782">
                <a:tc>
                  <a:txBody>
                    <a:bodyPr/>
                    <a:lstStyle/>
                    <a:p>
                      <a:r>
                        <a:rPr lang="en-GB" sz="1200" b="0" dirty="0">
                          <a:solidFill>
                            <a:schemeClr val="tx1"/>
                          </a:solidFill>
                          <a:effectLst/>
                          <a:latin typeface="Calibri" panose="020F0502020204030204" pitchFamily="34" charset="0"/>
                          <a:cs typeface="Calibri" panose="020F0502020204030204" pitchFamily="34" charset="0"/>
                        </a:rPr>
                        <a:t>Magnetic</a:t>
                      </a:r>
                    </a:p>
                  </a:txBody>
                  <a:tcPr anchor="ctr">
                    <a:solidFill>
                      <a:schemeClr val="accent5">
                        <a:lumMod val="60000"/>
                        <a:lumOff val="40000"/>
                      </a:schemeClr>
                    </a:solidFill>
                  </a:tcPr>
                </a:tc>
                <a:tc>
                  <a:txBody>
                    <a:bodyPr/>
                    <a:lstStyle/>
                    <a:p>
                      <a:r>
                        <a:rPr lang="en-GB" sz="1200" b="0" kern="1200" dirty="0">
                          <a:solidFill>
                            <a:schemeClr val="dk1"/>
                          </a:solidFill>
                          <a:effectLst/>
                          <a:latin typeface="Calibri" panose="020F0502020204030204" pitchFamily="34" charset="0"/>
                          <a:ea typeface="+mn-ea"/>
                          <a:cs typeface="Calibri" panose="020F0502020204030204" pitchFamily="34" charset="0"/>
                        </a:rPr>
                        <a:t>A material that is attracted to a magnet.</a:t>
                      </a:r>
                      <a:endParaRPr lang="en-GB" sz="1200" b="0" dirty="0">
                        <a:latin typeface="Calibri" panose="020F0502020204030204" pitchFamily="34" charset="0"/>
                        <a:cs typeface="Calibri" panose="020F0502020204030204" pitchFamily="34" charset="0"/>
                      </a:endParaRPr>
                    </a:p>
                  </a:txBody>
                  <a:tcPr anchor="ctr">
                    <a:solidFill>
                      <a:schemeClr val="bg1"/>
                    </a:solidFill>
                  </a:tcPr>
                </a:tc>
                <a:extLst>
                  <a:ext uri="{0D108BD9-81ED-4DB2-BD59-A6C34878D82A}">
                    <a16:rowId xmlns:a16="http://schemas.microsoft.com/office/drawing/2014/main" val="3313730167"/>
                  </a:ext>
                </a:extLst>
              </a:tr>
              <a:tr h="339782">
                <a:tc>
                  <a:txBody>
                    <a:bodyPr/>
                    <a:lstStyle/>
                    <a:p>
                      <a:r>
                        <a:rPr lang="en-GB" sz="1200" b="0" dirty="0">
                          <a:solidFill>
                            <a:schemeClr val="tx1"/>
                          </a:solidFill>
                          <a:effectLst/>
                          <a:latin typeface="Calibri" panose="020F0502020204030204" pitchFamily="34" charset="0"/>
                          <a:cs typeface="Calibri" panose="020F0502020204030204" pitchFamily="34" charset="0"/>
                        </a:rPr>
                        <a:t>Force</a:t>
                      </a:r>
                    </a:p>
                  </a:txBody>
                  <a:tcPr anchor="ctr">
                    <a:solidFill>
                      <a:schemeClr val="accent5">
                        <a:lumMod val="60000"/>
                        <a:lumOff val="40000"/>
                      </a:schemeClr>
                    </a:solidFill>
                  </a:tcPr>
                </a:tc>
                <a:tc>
                  <a:txBody>
                    <a:bodyPr/>
                    <a:lstStyle/>
                    <a:p>
                      <a:r>
                        <a:rPr lang="en-GB" sz="1200" b="0" kern="1200" dirty="0">
                          <a:solidFill>
                            <a:schemeClr val="dk1"/>
                          </a:solidFill>
                          <a:effectLst/>
                          <a:latin typeface="Calibri" panose="020F0502020204030204" pitchFamily="34" charset="0"/>
                          <a:ea typeface="+mn-ea"/>
                          <a:cs typeface="Calibri" panose="020F0502020204030204" pitchFamily="34" charset="0"/>
                        </a:rPr>
                        <a:t>A push or pull. Magnets can pull objects without touching them.</a:t>
                      </a:r>
                      <a:endParaRPr lang="en-GB" sz="1200" b="0" dirty="0">
                        <a:latin typeface="Calibri" panose="020F0502020204030204" pitchFamily="34" charset="0"/>
                        <a:cs typeface="Calibri" panose="020F0502020204030204" pitchFamily="34" charset="0"/>
                      </a:endParaRPr>
                    </a:p>
                  </a:txBody>
                  <a:tcPr anchor="ctr">
                    <a:solidFill>
                      <a:schemeClr val="bg1"/>
                    </a:solidFill>
                  </a:tcPr>
                </a:tc>
                <a:extLst>
                  <a:ext uri="{0D108BD9-81ED-4DB2-BD59-A6C34878D82A}">
                    <a16:rowId xmlns:a16="http://schemas.microsoft.com/office/drawing/2014/main" val="3070270127"/>
                  </a:ext>
                </a:extLst>
              </a:tr>
              <a:tr h="483865">
                <a:tc>
                  <a:txBody>
                    <a:bodyPr/>
                    <a:lstStyle/>
                    <a:p>
                      <a:r>
                        <a:rPr lang="en-GB" sz="1200" b="0" dirty="0">
                          <a:solidFill>
                            <a:schemeClr val="tx1"/>
                          </a:solidFill>
                          <a:effectLst/>
                          <a:latin typeface="Calibri" panose="020F0502020204030204" pitchFamily="34" charset="0"/>
                          <a:cs typeface="Calibri" panose="020F0502020204030204" pitchFamily="34" charset="0"/>
                        </a:rPr>
                        <a:t>Attract</a:t>
                      </a:r>
                    </a:p>
                  </a:txBody>
                  <a:tcPr anchor="ctr">
                    <a:solidFill>
                      <a:schemeClr val="accent5">
                        <a:lumMod val="60000"/>
                        <a:lumOff val="40000"/>
                      </a:schemeClr>
                    </a:solidFill>
                  </a:tcPr>
                </a:tc>
                <a:tc>
                  <a:txBody>
                    <a:bodyPr/>
                    <a:lstStyle/>
                    <a:p>
                      <a:r>
                        <a:rPr lang="en-GB" sz="1200" b="0" kern="1200" dirty="0">
                          <a:solidFill>
                            <a:schemeClr val="dk1"/>
                          </a:solidFill>
                          <a:effectLst/>
                          <a:latin typeface="Calibri" panose="020F0502020204030204" pitchFamily="34" charset="0"/>
                          <a:ea typeface="+mn-ea"/>
                          <a:cs typeface="Calibri" panose="020F0502020204030204" pitchFamily="34" charset="0"/>
                        </a:rPr>
                        <a:t>When two magnets or a magnet and magnetic material pull towards each other.</a:t>
                      </a:r>
                      <a:endParaRPr lang="en-GB" sz="1200" b="0" dirty="0">
                        <a:latin typeface="Calibri" panose="020F0502020204030204" pitchFamily="34" charset="0"/>
                        <a:cs typeface="Calibri" panose="020F0502020204030204" pitchFamily="34" charset="0"/>
                      </a:endParaRPr>
                    </a:p>
                  </a:txBody>
                  <a:tcPr anchor="ctr">
                    <a:solidFill>
                      <a:schemeClr val="bg1"/>
                    </a:solidFill>
                  </a:tcPr>
                </a:tc>
                <a:extLst>
                  <a:ext uri="{0D108BD9-81ED-4DB2-BD59-A6C34878D82A}">
                    <a16:rowId xmlns:a16="http://schemas.microsoft.com/office/drawing/2014/main" val="2962415707"/>
                  </a:ext>
                </a:extLst>
              </a:tr>
              <a:tr h="293775">
                <a:tc>
                  <a:txBody>
                    <a:bodyPr/>
                    <a:lstStyle/>
                    <a:p>
                      <a:r>
                        <a:rPr lang="en-GB" sz="1200" b="0" dirty="0">
                          <a:solidFill>
                            <a:schemeClr val="tx1"/>
                          </a:solidFill>
                          <a:effectLst/>
                          <a:latin typeface="Calibri" panose="020F0502020204030204" pitchFamily="34" charset="0"/>
                          <a:cs typeface="Calibri" panose="020F0502020204030204" pitchFamily="34" charset="0"/>
                        </a:rPr>
                        <a:t>Repel</a:t>
                      </a:r>
                    </a:p>
                  </a:txBody>
                  <a:tcPr anchor="ctr">
                    <a:solidFill>
                      <a:schemeClr val="accent5">
                        <a:lumMod val="60000"/>
                        <a:lumOff val="40000"/>
                      </a:schemeClr>
                    </a:solidFill>
                  </a:tcPr>
                </a:tc>
                <a:tc>
                  <a:txBody>
                    <a:bodyPr/>
                    <a:lstStyle/>
                    <a:p>
                      <a:r>
                        <a:rPr lang="en-GB" sz="1200" b="0" kern="1200" dirty="0">
                          <a:solidFill>
                            <a:schemeClr val="dk1"/>
                          </a:solidFill>
                          <a:effectLst/>
                          <a:latin typeface="Calibri" panose="020F0502020204030204" pitchFamily="34" charset="0"/>
                          <a:ea typeface="+mn-ea"/>
                          <a:cs typeface="Calibri" panose="020F0502020204030204" pitchFamily="34" charset="0"/>
                        </a:rPr>
                        <a:t>When two magnets push away from each other.</a:t>
                      </a:r>
                      <a:endParaRPr lang="en-GB" sz="1200" b="0" dirty="0">
                        <a:latin typeface="Calibri" panose="020F0502020204030204" pitchFamily="34" charset="0"/>
                        <a:cs typeface="Calibri" panose="020F0502020204030204" pitchFamily="34" charset="0"/>
                      </a:endParaRPr>
                    </a:p>
                  </a:txBody>
                  <a:tcPr anchor="ctr">
                    <a:solidFill>
                      <a:schemeClr val="bg1"/>
                    </a:solidFill>
                  </a:tcPr>
                </a:tc>
                <a:extLst>
                  <a:ext uri="{0D108BD9-81ED-4DB2-BD59-A6C34878D82A}">
                    <a16:rowId xmlns:a16="http://schemas.microsoft.com/office/drawing/2014/main" val="3338845246"/>
                  </a:ext>
                </a:extLst>
              </a:tr>
            </a:tbl>
          </a:graphicData>
        </a:graphic>
      </p:graphicFrame>
    </p:spTree>
    <p:extLst>
      <p:ext uri="{BB962C8B-B14F-4D97-AF65-F5344CB8AC3E}">
        <p14:creationId xmlns:p14="http://schemas.microsoft.com/office/powerpoint/2010/main" val="5981561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TotalTime>
  <Words>411</Words>
  <Application>Microsoft Macintosh PowerPoint</Application>
  <PresentationFormat>Widescreen</PresentationFormat>
  <Paragraphs>48</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Y3 Knowledge Organiser – Autumn 1</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Y5 Knowledge Organiser - Changes</dc:title>
  <dc:creator>Victoria Reid</dc:creator>
  <cp:lastModifiedBy>emma matthews</cp:lastModifiedBy>
  <cp:revision>27</cp:revision>
  <cp:lastPrinted>2022-07-11T06:39:55Z</cp:lastPrinted>
  <dcterms:created xsi:type="dcterms:W3CDTF">2021-05-16T16:50:34Z</dcterms:created>
  <dcterms:modified xsi:type="dcterms:W3CDTF">2026-07-09T14:10:57Z</dcterms:modified>
</cp:coreProperties>
</file>