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9" r:id="rId2"/>
  </p:sldIdLst>
  <p:sldSz cx="12192000" cy="6858000"/>
  <p:notesSz cx="6742113" cy="98758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1D38"/>
    <a:srgbClr val="0F4869"/>
    <a:srgbClr val="E6343F"/>
    <a:srgbClr val="CD1024"/>
    <a:srgbClr val="F5C7D2"/>
    <a:srgbClr val="F08D7F"/>
    <a:srgbClr val="FE1603"/>
    <a:srgbClr val="3377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959"/>
    <p:restoredTop sz="94701"/>
  </p:normalViewPr>
  <p:slideViewPr>
    <p:cSldViewPr snapToGrid="0" snapToObjects="1">
      <p:cViewPr varScale="1">
        <p:scale>
          <a:sx n="90" d="100"/>
          <a:sy n="90" d="100"/>
        </p:scale>
        <p:origin x="240" y="6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070B5-83D3-1E44-8411-D8BC0A34D43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85557C0-7DC1-5E4C-8F12-30787752A86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59E7D8D-A044-DF46-9795-2707C463AAB3}"/>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23636534-945E-CA48-BB2A-CEE0AF3786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07143-2415-EC43-9C23-E0E344323241}"/>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421467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1BA7F-3228-9B48-8712-51D22E527FD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258B86E-3D37-2548-A148-0957FAD48A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B745CDC-D6A2-1B46-8D3A-33659CA1D19F}"/>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FF4C77A8-8A8E-AD49-8957-BEAFD8868F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419317-BCAD-2547-A7F5-2849ED11CC0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727151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DDF3-4E62-A149-BD3E-BC991620628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668C8712-54CC-8D49-9A2F-329997B1D4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ACCDD6A-DA3E-B146-B130-13491EA90A4C}"/>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AD040A7D-8910-4245-9AA9-C192B55BE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B4FF7F-8808-B04C-9651-27323DEECD2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072738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FBE6C-3EE1-034B-BCC6-ABB9321AB6E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56D7A86-E055-994A-9945-8948657B652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F344CCC0-64D0-4142-9FB4-24EC466CC42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A686B68-1A07-6341-B302-3FD08895C9EE}"/>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6" name="Footer Placeholder 5">
            <a:extLst>
              <a:ext uri="{FF2B5EF4-FFF2-40B4-BE49-F238E27FC236}">
                <a16:creationId xmlns:a16="http://schemas.microsoft.com/office/drawing/2014/main" id="{EDAB4F0B-E2F1-6A40-B293-DACA679DDA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ADE2D1-79E2-D44A-9603-5198AF57DA7D}"/>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1096606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D215D-C02A-684A-94B6-E8B9E8D41DB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BA1E808-4186-4042-B94C-5819A86582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C8B9D1B-B431-5F4E-A172-68801E68146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277206E-9EE5-7042-82B0-2B42122ED5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4AE4CE3-F039-8F4E-A8F3-8AFA2CFDD9D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8296FF82-D27F-BC42-BF18-9BD0BFA1A199}"/>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8" name="Footer Placeholder 7">
            <a:extLst>
              <a:ext uri="{FF2B5EF4-FFF2-40B4-BE49-F238E27FC236}">
                <a16:creationId xmlns:a16="http://schemas.microsoft.com/office/drawing/2014/main" id="{9E137B02-3A8C-FB48-8309-9AFB82A4BC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BC4F562-B9C3-BA4A-B594-F3E7C6ACE4AC}"/>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1250613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BFF88-DBE3-9941-BC21-35DAFABDA80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934761B-D0CC-B246-A1B1-06BE22FC706E}"/>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4" name="Footer Placeholder 3">
            <a:extLst>
              <a:ext uri="{FF2B5EF4-FFF2-40B4-BE49-F238E27FC236}">
                <a16:creationId xmlns:a16="http://schemas.microsoft.com/office/drawing/2014/main" id="{BEB8A3C8-02F7-5048-BD91-C60645F66D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87DFC4-5BBB-AF4E-984C-299184E21C53}"/>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408797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903A5B-7457-8848-802B-09B44AD6BADC}"/>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3" name="Footer Placeholder 2">
            <a:extLst>
              <a:ext uri="{FF2B5EF4-FFF2-40B4-BE49-F238E27FC236}">
                <a16:creationId xmlns:a16="http://schemas.microsoft.com/office/drawing/2014/main" id="{7AFCE51B-03DB-D34E-A84B-1EAFF95191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3E795E0-054F-7C4F-A02D-509ED36B14B9}"/>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63537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B8F34-6CD0-2B40-B84B-8FD65933C41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1198A72-233B-DB46-A329-D20ABA47C5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A04E8B0-C44D-9549-96CA-97981781F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898E6FD-50E7-3942-BD8F-01A3FE742BDF}"/>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6" name="Footer Placeholder 5">
            <a:extLst>
              <a:ext uri="{FF2B5EF4-FFF2-40B4-BE49-F238E27FC236}">
                <a16:creationId xmlns:a16="http://schemas.microsoft.com/office/drawing/2014/main" id="{13A17076-2EFE-1E4F-865A-23AB68CED9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7EC655-153D-F143-853A-4339FC0DFF1E}"/>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456787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34C9-E28C-EF4B-A807-CAD5A7137C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325CF3A-57FA-8D4E-8A9B-96EB2FC34CF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7C01CB-0597-C84D-8261-3544195B58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2127A88-AEDE-9342-99F6-1C5CD87B4736}"/>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6" name="Footer Placeholder 5">
            <a:extLst>
              <a:ext uri="{FF2B5EF4-FFF2-40B4-BE49-F238E27FC236}">
                <a16:creationId xmlns:a16="http://schemas.microsoft.com/office/drawing/2014/main" id="{9E1DC31A-3226-7A44-9327-0A7A97EBC9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7C733C-8268-C24B-A53E-FACBDA6E8317}"/>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1831721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50436-0347-FB46-B2AA-62D3642375C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74A473-C087-EB46-A351-4DB51637442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71773EA-303A-F941-BE70-A5C0FD9A4169}"/>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50B0B9D3-844A-B842-A3CC-27E3A6C0A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1266DF-B764-2B44-AFBC-07FFB273467F}"/>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291777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EEC977C-AA50-C54E-97B4-EE03D77D738C}"/>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D8A4C94-F632-7940-8B50-0E92D86221A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C012559-E102-3846-BEA1-0C65104F7C3C}"/>
              </a:ext>
            </a:extLst>
          </p:cNvPr>
          <p:cNvSpPr>
            <a:spLocks noGrp="1"/>
          </p:cNvSpPr>
          <p:nvPr>
            <p:ph type="dt" sz="half" idx="10"/>
          </p:nvPr>
        </p:nvSpPr>
        <p:spPr/>
        <p:txBody>
          <a:body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B38EF7D4-CE7C-3047-BBDC-3CB58A655D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192A42-D861-B34A-8C11-125287ED6F34}"/>
              </a:ext>
            </a:extLst>
          </p:cNvPr>
          <p:cNvSpPr>
            <a:spLocks noGrp="1"/>
          </p:cNvSpPr>
          <p:nvPr>
            <p:ph type="sldNum" sz="quarter" idx="12"/>
          </p:nvPr>
        </p:nvSpPr>
        <p:spPr/>
        <p:txBody>
          <a:bodyPr/>
          <a:lstStyle/>
          <a:p>
            <a:fld id="{D68F9F90-E0DE-454A-B945-30DCB017564D}" type="slidenum">
              <a:rPr lang="en-US" smtClean="0"/>
              <a:t>‹#›</a:t>
            </a:fld>
            <a:endParaRPr lang="en-US"/>
          </a:p>
        </p:txBody>
      </p:sp>
    </p:spTree>
    <p:extLst>
      <p:ext uri="{BB962C8B-B14F-4D97-AF65-F5344CB8AC3E}">
        <p14:creationId xmlns:p14="http://schemas.microsoft.com/office/powerpoint/2010/main" val="772734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8DE6CA-592D-7541-9985-18DBC1E070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879508-97AF-1542-A80B-D1B977F182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00FF330-FEC5-2C49-8411-FBC89C5585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3B20EE-A1A7-254B-B23B-13E4E2BEF61E}" type="datetimeFigureOut">
              <a:rPr lang="en-US" smtClean="0"/>
              <a:t>10/23/26</a:t>
            </a:fld>
            <a:endParaRPr lang="en-US"/>
          </a:p>
        </p:txBody>
      </p:sp>
      <p:sp>
        <p:nvSpPr>
          <p:cNvPr id="5" name="Footer Placeholder 4">
            <a:extLst>
              <a:ext uri="{FF2B5EF4-FFF2-40B4-BE49-F238E27FC236}">
                <a16:creationId xmlns:a16="http://schemas.microsoft.com/office/drawing/2014/main" id="{3F4B1D4B-1E58-D849-8196-FE07A6FDA6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C41FA64-6D39-144C-881D-77370B8DD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F9F90-E0DE-454A-B945-30DCB017564D}" type="slidenum">
              <a:rPr lang="en-US" smtClean="0"/>
              <a:t>‹#›</a:t>
            </a:fld>
            <a:endParaRPr lang="en-US"/>
          </a:p>
        </p:txBody>
      </p:sp>
    </p:spTree>
    <p:extLst>
      <p:ext uri="{BB962C8B-B14F-4D97-AF65-F5344CB8AC3E}">
        <p14:creationId xmlns:p14="http://schemas.microsoft.com/office/powerpoint/2010/main" val="38972716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B4D3F-9BF6-A4A6-718F-CE689DB80D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D4DAA5-981E-2927-7F5B-EEA3118BF5EA}"/>
              </a:ext>
            </a:extLst>
          </p:cNvPr>
          <p:cNvSpPr>
            <a:spLocks noGrp="1"/>
          </p:cNvSpPr>
          <p:nvPr>
            <p:ph type="ctrTitle"/>
          </p:nvPr>
        </p:nvSpPr>
        <p:spPr>
          <a:xfrm>
            <a:off x="1091330" y="-145607"/>
            <a:ext cx="7154526" cy="620989"/>
          </a:xfrm>
        </p:spPr>
        <p:txBody>
          <a:bodyPr>
            <a:normAutofit/>
          </a:bodyPr>
          <a:lstStyle/>
          <a:p>
            <a:pPr algn="l"/>
            <a:r>
              <a:rPr lang="en-US" sz="1800" b="1" u="sng" dirty="0">
                <a:solidFill>
                  <a:srgbClr val="141D38"/>
                </a:solidFill>
                <a:latin typeface="Calibri" panose="020F0502020204030204" pitchFamily="34" charset="0"/>
                <a:cs typeface="Calibri" panose="020F0502020204030204" pitchFamily="34" charset="0"/>
              </a:rPr>
              <a:t>Y3 Knowledge Organiser – Autumn 2</a:t>
            </a:r>
          </a:p>
        </p:txBody>
      </p:sp>
      <p:graphicFrame>
        <p:nvGraphicFramePr>
          <p:cNvPr id="8" name="Table 8">
            <a:extLst>
              <a:ext uri="{FF2B5EF4-FFF2-40B4-BE49-F238E27FC236}">
                <a16:creationId xmlns:a16="http://schemas.microsoft.com/office/drawing/2014/main" id="{F6369668-2D8A-1B62-CCFC-2619422EE332}"/>
              </a:ext>
            </a:extLst>
          </p:cNvPr>
          <p:cNvGraphicFramePr>
            <a:graphicFrameLocks noGrp="1"/>
          </p:cNvGraphicFramePr>
          <p:nvPr>
            <p:extLst>
              <p:ext uri="{D42A27DB-BD31-4B8C-83A1-F6EECF244321}">
                <p14:modId xmlns:p14="http://schemas.microsoft.com/office/powerpoint/2010/main" val="485136665"/>
              </p:ext>
            </p:extLst>
          </p:nvPr>
        </p:nvGraphicFramePr>
        <p:xfrm>
          <a:off x="7812910" y="2179867"/>
          <a:ext cx="4197545" cy="4546456"/>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19239692"/>
                    </a:ext>
                  </a:extLst>
                </a:gridCol>
                <a:gridCol w="2880809">
                  <a:extLst>
                    <a:ext uri="{9D8B030D-6E8A-4147-A177-3AD203B41FA5}">
                      <a16:colId xmlns:a16="http://schemas.microsoft.com/office/drawing/2014/main" val="3153744283"/>
                    </a:ext>
                  </a:extLst>
                </a:gridCol>
              </a:tblGrid>
              <a:tr h="633935">
                <a:tc>
                  <a:txBody>
                    <a:bodyPr/>
                    <a:lstStyle/>
                    <a:p>
                      <a:r>
                        <a:rPr lang="en-US" sz="1100" b="0" dirty="0">
                          <a:solidFill>
                            <a:schemeClr val="bg1"/>
                          </a:solidFill>
                          <a:latin typeface="Calibri" panose="020F0502020204030204" pitchFamily="34" charset="0"/>
                          <a:cs typeface="Calibri" panose="020F0502020204030204" pitchFamily="34" charset="0"/>
                        </a:rPr>
                        <a:t>History Vocabulary</a:t>
                      </a:r>
                    </a:p>
                  </a:txBody>
                  <a:tcPr>
                    <a:solidFill>
                      <a:srgbClr val="141D38"/>
                    </a:solidFill>
                  </a:tcPr>
                </a:tc>
                <a:tc>
                  <a:txBody>
                    <a:bodyPr/>
                    <a:lstStyle/>
                    <a:p>
                      <a:r>
                        <a:rPr lang="en-US" sz="1100" b="0" dirty="0">
                          <a:solidFill>
                            <a:schemeClr val="bg1"/>
                          </a:solidFill>
                          <a:latin typeface="Calibri" panose="020F0502020204030204" pitchFamily="34" charset="0"/>
                          <a:cs typeface="Calibri" panose="020F0502020204030204" pitchFamily="34" charset="0"/>
                        </a:rPr>
                        <a:t>Definition</a:t>
                      </a:r>
                    </a:p>
                  </a:txBody>
                  <a:tcPr>
                    <a:solidFill>
                      <a:srgbClr val="141D38"/>
                    </a:solidFill>
                  </a:tcPr>
                </a:tc>
                <a:extLst>
                  <a:ext uri="{0D108BD9-81ED-4DB2-BD59-A6C34878D82A}">
                    <a16:rowId xmlns:a16="http://schemas.microsoft.com/office/drawing/2014/main" val="1486392716"/>
                  </a:ext>
                </a:extLst>
              </a:tr>
              <a:tr h="455134">
                <a:tc>
                  <a:txBody>
                    <a:bodyPr/>
                    <a:lstStyle/>
                    <a:p>
                      <a:r>
                        <a:rPr lang="en-GB" sz="1100" b="0" dirty="0">
                          <a:solidFill>
                            <a:schemeClr val="tx1"/>
                          </a:solidFill>
                          <a:effectLst/>
                          <a:latin typeface="Calibri" panose="020F0502020204030204" pitchFamily="34" charset="0"/>
                          <a:cs typeface="Calibri" panose="020F0502020204030204" pitchFamily="34" charset="0"/>
                        </a:rPr>
                        <a:t>Prehistory</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The time before people kept written records.</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566547873"/>
                  </a:ext>
                </a:extLst>
              </a:tr>
              <a:tr h="455134">
                <a:tc>
                  <a:txBody>
                    <a:bodyPr/>
                    <a:lstStyle/>
                    <a:p>
                      <a:r>
                        <a:rPr lang="en-GB" sz="1100" b="0" dirty="0">
                          <a:solidFill>
                            <a:schemeClr val="tx1"/>
                          </a:solidFill>
                          <a:effectLst/>
                          <a:latin typeface="Calibri" panose="020F0502020204030204" pitchFamily="34" charset="0"/>
                          <a:cs typeface="Calibri" panose="020F0502020204030204" pitchFamily="34" charset="0"/>
                        </a:rPr>
                        <a:t>Chronology</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Putting events in time order.</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658383848"/>
                  </a:ext>
                </a:extLst>
              </a:tr>
              <a:tr h="455134">
                <a:tc>
                  <a:txBody>
                    <a:bodyPr/>
                    <a:lstStyle/>
                    <a:p>
                      <a:r>
                        <a:rPr lang="en-GB" sz="1100" b="0" dirty="0">
                          <a:solidFill>
                            <a:schemeClr val="tx1"/>
                          </a:solidFill>
                          <a:effectLst/>
                          <a:latin typeface="Calibri" panose="020F0502020204030204" pitchFamily="34" charset="0"/>
                          <a:cs typeface="Calibri" panose="020F0502020204030204" pitchFamily="34" charset="0"/>
                        </a:rPr>
                        <a:t>Archaeologist</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A person who studies the past by examining remains.</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766356985"/>
                  </a:ext>
                </a:extLst>
              </a:tr>
              <a:tr h="648131">
                <a:tc>
                  <a:txBody>
                    <a:bodyPr/>
                    <a:lstStyle/>
                    <a:p>
                      <a:r>
                        <a:rPr lang="en-GB" sz="1100" b="0" dirty="0">
                          <a:solidFill>
                            <a:schemeClr val="tx1"/>
                          </a:solidFill>
                          <a:effectLst/>
                          <a:latin typeface="Calibri" panose="020F0502020204030204" pitchFamily="34" charset="0"/>
                          <a:cs typeface="Calibri" panose="020F0502020204030204" pitchFamily="34" charset="0"/>
                        </a:rPr>
                        <a:t>Artefact</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An object made or used by people in the past.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4177165080"/>
                  </a:ext>
                </a:extLst>
              </a:tr>
              <a:tr h="393508">
                <a:tc>
                  <a:txBody>
                    <a:bodyPr/>
                    <a:lstStyle/>
                    <a:p>
                      <a:r>
                        <a:rPr lang="en-GB" sz="1100" b="0" dirty="0">
                          <a:solidFill>
                            <a:schemeClr val="tx1"/>
                          </a:solidFill>
                          <a:effectLst/>
                          <a:latin typeface="Calibri" panose="020F0502020204030204" pitchFamily="34" charset="0"/>
                          <a:cs typeface="Calibri" panose="020F0502020204030204" pitchFamily="34" charset="0"/>
                        </a:rPr>
                        <a:t>Hunter-gatherer</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A person who hunts animals and gathers wild food.</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4031363739"/>
                  </a:ext>
                </a:extLst>
              </a:tr>
              <a:tr h="490756">
                <a:tc>
                  <a:txBody>
                    <a:bodyPr/>
                    <a:lstStyle/>
                    <a:p>
                      <a:r>
                        <a:rPr lang="en-GB" sz="1100" b="0" dirty="0">
                          <a:solidFill>
                            <a:schemeClr val="tx1"/>
                          </a:solidFill>
                          <a:effectLst/>
                          <a:latin typeface="Calibri" panose="020F0502020204030204" pitchFamily="34" charset="0"/>
                          <a:cs typeface="Calibri" panose="020F0502020204030204" pitchFamily="34" charset="0"/>
                        </a:rPr>
                        <a:t>Settlement</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A place where people live and work.</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1349896920"/>
                  </a:ext>
                </a:extLst>
              </a:tr>
              <a:tr h="490756">
                <a:tc>
                  <a:txBody>
                    <a:bodyPr/>
                    <a:lstStyle/>
                    <a:p>
                      <a:r>
                        <a:rPr lang="en-GB" sz="1100" b="0" dirty="0">
                          <a:solidFill>
                            <a:schemeClr val="tx1"/>
                          </a:solidFill>
                          <a:effectLst/>
                          <a:latin typeface="Calibri" panose="020F0502020204030204" pitchFamily="34" charset="0"/>
                          <a:cs typeface="Calibri" panose="020F0502020204030204" pitchFamily="34" charset="0"/>
                        </a:rPr>
                        <a:t>Agriculture</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Farming crops and keeping animals for food.</a:t>
                      </a:r>
                      <a:endParaRPr lang="en-GB" sz="1200" b="0" dirty="0">
                        <a:effectLst/>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704665213"/>
                  </a:ext>
                </a:extLst>
              </a:tr>
              <a:tr h="490756">
                <a:tc>
                  <a:txBody>
                    <a:bodyPr/>
                    <a:lstStyle/>
                    <a:p>
                      <a:r>
                        <a:rPr lang="en-GB" sz="1100" b="0" dirty="0">
                          <a:effectLst/>
                          <a:latin typeface="Calibri" panose="020F0502020204030204" pitchFamily="34" charset="0"/>
                          <a:cs typeface="Calibri" panose="020F0502020204030204" pitchFamily="34" charset="0"/>
                        </a:rPr>
                        <a:t>Flint</a:t>
                      </a:r>
                    </a:p>
                  </a:txBody>
                  <a:tcPr anchor="ctr">
                    <a:solidFill>
                      <a:schemeClr val="accent5">
                        <a:lumMod val="60000"/>
                        <a:lumOff val="40000"/>
                      </a:schemeClr>
                    </a:solidFill>
                  </a:tcPr>
                </a:tc>
                <a:tc>
                  <a:txBody>
                    <a:bodyPr/>
                    <a:lstStyle/>
                    <a:p>
                      <a:r>
                        <a:rPr lang="en-GB" sz="1100" b="0" dirty="0">
                          <a:effectLst/>
                          <a:latin typeface="Calibri" panose="020F0502020204030204" pitchFamily="34" charset="0"/>
                          <a:cs typeface="Calibri" panose="020F0502020204030204" pitchFamily="34" charset="0"/>
                        </a:rPr>
                        <a:t>A hard stone used to make tools and weapons.</a:t>
                      </a:r>
                    </a:p>
                  </a:txBody>
                  <a:tcPr anchor="ctr">
                    <a:solidFill>
                      <a:schemeClr val="bg1"/>
                    </a:solidFill>
                  </a:tcPr>
                </a:tc>
                <a:extLst>
                  <a:ext uri="{0D108BD9-81ED-4DB2-BD59-A6C34878D82A}">
                    <a16:rowId xmlns:a16="http://schemas.microsoft.com/office/drawing/2014/main" val="1009623885"/>
                  </a:ext>
                </a:extLst>
              </a:tr>
            </a:tbl>
          </a:graphicData>
        </a:graphic>
      </p:graphicFrame>
      <p:sp>
        <p:nvSpPr>
          <p:cNvPr id="15" name="TextBox 14">
            <a:extLst>
              <a:ext uri="{FF2B5EF4-FFF2-40B4-BE49-F238E27FC236}">
                <a16:creationId xmlns:a16="http://schemas.microsoft.com/office/drawing/2014/main" id="{32D8B2C7-1DFE-602D-31DC-9C472255C4B2}"/>
              </a:ext>
            </a:extLst>
          </p:cNvPr>
          <p:cNvSpPr txBox="1"/>
          <p:nvPr/>
        </p:nvSpPr>
        <p:spPr>
          <a:xfrm>
            <a:off x="6955790" y="164888"/>
            <a:ext cx="5054666" cy="1754326"/>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History - The Stone Age</a:t>
            </a:r>
          </a:p>
          <a:p>
            <a:r>
              <a:rPr lang="en-GB" sz="1200" dirty="0">
                <a:latin typeface="Calibri" panose="020F0502020204030204" pitchFamily="34" charset="0"/>
                <a:cs typeface="Calibri" panose="020F0502020204030204" pitchFamily="34" charset="0"/>
              </a:rPr>
              <a:t>We will travel back to prehistoric Britain to explore life in The Stone Age. We will learn how people used stone tools, hunted animals and gathered food.</a:t>
            </a:r>
          </a:p>
          <a:p>
            <a:r>
              <a:rPr lang="en-GB" sz="1200" dirty="0"/>
              <a:t>We will place events on a timeline and explore changes from the early to the late Stone Age. </a:t>
            </a:r>
          </a:p>
          <a:p>
            <a:r>
              <a:rPr lang="en-GB" sz="1200" dirty="0">
                <a:latin typeface="Calibri" panose="020F0502020204030204" pitchFamily="34" charset="0"/>
                <a:cs typeface="Calibri" panose="020F0502020204030204" pitchFamily="34" charset="0"/>
              </a:rPr>
              <a:t>We will find out how farming changed daily life, explore homes such as Skara Brae and use evidence to compare life then with life today.</a:t>
            </a:r>
          </a:p>
          <a:p>
            <a:r>
              <a:rPr lang="en-GB" sz="1200" dirty="0">
                <a:latin typeface="Calibri"/>
                <a:cs typeface="Calibri" panose="020F0502020204030204" pitchFamily="34" charset="0"/>
              </a:rPr>
              <a:t>Finally, we will explore what happened after The Stone Age, during the Bronze and Iron Ages. </a:t>
            </a:r>
            <a:endParaRPr lang="en-GB" sz="11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C69E93B1-C165-BCC8-5390-E02993ED158D}"/>
              </a:ext>
            </a:extLst>
          </p:cNvPr>
          <p:cNvSpPr txBox="1"/>
          <p:nvPr/>
        </p:nvSpPr>
        <p:spPr>
          <a:xfrm>
            <a:off x="314560" y="3227795"/>
            <a:ext cx="2904125" cy="3416320"/>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Mathematics</a:t>
            </a:r>
          </a:p>
          <a:p>
            <a:r>
              <a:rPr lang="en-US" sz="1200" dirty="0">
                <a:latin typeface="Calibri" panose="020F0502020204030204" pitchFamily="34" charset="0"/>
                <a:cs typeface="Calibri" panose="020F0502020204030204" pitchFamily="34" charset="0"/>
              </a:rPr>
              <a:t>This half term, we will be learning to: </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Add and subtract 3-digit numbers using column methods.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Rename ones, tens and hundreds when needed.</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Estimate answers and check using inverse operations.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Solve addition and subtraction word problems.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Recall the 3, 4 and 8 times tables and related division facts.</a:t>
            </a: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Use equal groups and arrays to solve multiplication and division problems.</a:t>
            </a:r>
            <a:endParaRPr lang="en-US"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Multiply and divide by 10, spotting patterns in the answers.</a:t>
            </a:r>
            <a:endParaRPr lang="en-US" sz="1200" dirty="0">
              <a:latin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cs typeface="Calibri" panose="020F0502020204030204" pitchFamily="34" charset="0"/>
              </a:rPr>
              <a:t>Use known facts to solve missing-number calculations.</a:t>
            </a:r>
            <a:endParaRPr lang="en-US" sz="1200"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BDBFCDA7-0EEC-8132-038E-DB32C70559D4}"/>
              </a:ext>
            </a:extLst>
          </p:cNvPr>
          <p:cNvSpPr txBox="1"/>
          <p:nvPr/>
        </p:nvSpPr>
        <p:spPr>
          <a:xfrm>
            <a:off x="314560" y="2275311"/>
            <a:ext cx="7382605" cy="784830"/>
          </a:xfrm>
          <a:prstGeom prst="rect">
            <a:avLst/>
          </a:prstGeom>
          <a:noFill/>
          <a:ln w="28575">
            <a:solidFill>
              <a:srgbClr val="141D38"/>
            </a:solidFill>
          </a:ln>
        </p:spPr>
        <p:txBody>
          <a:bodyPr wrap="square" rtlCol="0">
            <a:spAutoFit/>
          </a:bodyPr>
          <a:lstStyle/>
          <a:p>
            <a:r>
              <a:rPr lang="en-US" sz="1100" b="1" u="sng" dirty="0">
                <a:latin typeface="Calibri" panose="020F0502020204030204" pitchFamily="34" charset="0"/>
                <a:cs typeface="Calibri" panose="020F0502020204030204" pitchFamily="34" charset="0"/>
              </a:rPr>
              <a:t>English</a:t>
            </a:r>
            <a:br>
              <a:rPr lang="en-US" sz="1200" b="1" u="sng" dirty="0">
                <a:latin typeface="Calibri" panose="020F0502020204030204" pitchFamily="34" charset="0"/>
                <a:cs typeface="Calibri" panose="020F0502020204030204" pitchFamily="34" charset="0"/>
              </a:rPr>
            </a:br>
            <a:endParaRPr lang="en-US" sz="1200" b="1" u="sng" dirty="0">
              <a:latin typeface="Calibri" panose="020F0502020204030204" pitchFamily="34" charset="0"/>
              <a:cs typeface="Calibri" panose="020F0502020204030204" pitchFamily="34" charset="0"/>
            </a:endParaRPr>
          </a:p>
          <a:p>
            <a:r>
              <a:rPr lang="en-US" sz="1100" dirty="0">
                <a:latin typeface="Calibri" panose="020F0502020204030204" pitchFamily="34" charset="0"/>
                <a:cs typeface="Calibri" panose="020F0502020204030204" pitchFamily="34" charset="0"/>
              </a:rPr>
              <a:t>Lots of our reading will link to our exciting history topic. We will use a range of fiction and non-fiction texts to inspire our writing. During this unit, we will write a third-person narrative retell, a set of instructions and a non chronological report.</a:t>
            </a:r>
          </a:p>
        </p:txBody>
      </p:sp>
      <p:sp>
        <p:nvSpPr>
          <p:cNvPr id="19" name="TextBox 18">
            <a:extLst>
              <a:ext uri="{FF2B5EF4-FFF2-40B4-BE49-F238E27FC236}">
                <a16:creationId xmlns:a16="http://schemas.microsoft.com/office/drawing/2014/main" id="{D9E4E24C-C9AC-C9FB-B9B7-9B722B3E6154}"/>
              </a:ext>
            </a:extLst>
          </p:cNvPr>
          <p:cNvSpPr txBox="1"/>
          <p:nvPr/>
        </p:nvSpPr>
        <p:spPr>
          <a:xfrm>
            <a:off x="1934530" y="580565"/>
            <a:ext cx="4821870" cy="307777"/>
          </a:xfrm>
          <a:prstGeom prst="rect">
            <a:avLst/>
          </a:prstGeom>
          <a:noFill/>
        </p:spPr>
        <p:txBody>
          <a:bodyPr wrap="square">
            <a:spAutoFit/>
          </a:bodyPr>
          <a:lstStyle/>
          <a:p>
            <a:r>
              <a:rPr lang="en-US" sz="1400" b="1" dirty="0">
                <a:latin typeface="Calibri" panose="020F0502020204030204" pitchFamily="34" charset="0"/>
                <a:cs typeface="Calibri" panose="020F0502020204030204" pitchFamily="34" charset="0"/>
              </a:rPr>
              <a:t>What we are reading this half term:</a:t>
            </a:r>
          </a:p>
        </p:txBody>
      </p:sp>
      <p:sp>
        <p:nvSpPr>
          <p:cNvPr id="20" name="TextBox 19">
            <a:extLst>
              <a:ext uri="{FF2B5EF4-FFF2-40B4-BE49-F238E27FC236}">
                <a16:creationId xmlns:a16="http://schemas.microsoft.com/office/drawing/2014/main" id="{7C062FC2-3013-8C8F-0871-B393FA298BA0}"/>
              </a:ext>
            </a:extLst>
          </p:cNvPr>
          <p:cNvSpPr txBox="1"/>
          <p:nvPr/>
        </p:nvSpPr>
        <p:spPr>
          <a:xfrm>
            <a:off x="3315872" y="3227795"/>
            <a:ext cx="4381293" cy="830997"/>
          </a:xfrm>
          <a:prstGeom prst="rect">
            <a:avLst/>
          </a:prstGeom>
          <a:noFill/>
          <a:ln w="28575">
            <a:solidFill>
              <a:srgbClr val="141D38"/>
            </a:solidFill>
          </a:ln>
        </p:spPr>
        <p:txBody>
          <a:bodyPr wrap="square" rtlCol="0">
            <a:spAutoFit/>
          </a:bodyPr>
          <a:lstStyle/>
          <a:p>
            <a:r>
              <a:rPr lang="en-US" sz="1200" b="1" u="sng" dirty="0">
                <a:latin typeface="Calibri" panose="020F0502020204030204" pitchFamily="34" charset="0"/>
                <a:cs typeface="Calibri" panose="020F0502020204030204" pitchFamily="34" charset="0"/>
              </a:rPr>
              <a:t>Science - Rocks</a:t>
            </a:r>
          </a:p>
          <a:p>
            <a:r>
              <a:rPr lang="en-GB" sz="1200" dirty="0"/>
              <a:t>We will investigate different types of rocks, compare their properties and explore how we use them in everyday life. We will discover how fossils are formed and find out more about soil. </a:t>
            </a:r>
            <a:endParaRPr lang="en-US" sz="1200" dirty="0">
              <a:latin typeface="Calibri" panose="020F0502020204030204" pitchFamily="34" charset="0"/>
              <a:cs typeface="Calibri" panose="020F0502020204030204" pitchFamily="34" charset="0"/>
            </a:endParaRPr>
          </a:p>
        </p:txBody>
      </p:sp>
      <p:pic>
        <p:nvPicPr>
          <p:cNvPr id="3" name="Picture 2" descr="Bewsey Lodge Academy - Home">
            <a:extLst>
              <a:ext uri="{FF2B5EF4-FFF2-40B4-BE49-F238E27FC236}">
                <a16:creationId xmlns:a16="http://schemas.microsoft.com/office/drawing/2014/main" id="{09C38EB3-F289-30FA-B90A-4C8D39C2C3D3}"/>
              </a:ext>
            </a:extLst>
          </p:cNvPr>
          <p:cNvPicPr>
            <a:picLocks noChangeAspect="1"/>
          </p:cNvPicPr>
          <p:nvPr/>
        </p:nvPicPr>
        <p:blipFill>
          <a:blip r:embed="rId2"/>
          <a:srcRect r="67553"/>
          <a:stretch>
            <a:fillRect/>
          </a:stretch>
        </p:blipFill>
        <p:spPr>
          <a:xfrm>
            <a:off x="239419" y="69210"/>
            <a:ext cx="790241" cy="771240"/>
          </a:xfrm>
          <a:prstGeom prst="rect">
            <a:avLst/>
          </a:prstGeom>
        </p:spPr>
      </p:pic>
      <p:graphicFrame>
        <p:nvGraphicFramePr>
          <p:cNvPr id="13" name="Table 12">
            <a:extLst>
              <a:ext uri="{FF2B5EF4-FFF2-40B4-BE49-F238E27FC236}">
                <a16:creationId xmlns:a16="http://schemas.microsoft.com/office/drawing/2014/main" id="{2B7D025F-DE02-20ED-46CD-1B0123E8DEE7}"/>
              </a:ext>
            </a:extLst>
          </p:cNvPr>
          <p:cNvGraphicFramePr>
            <a:graphicFrameLocks noGrp="1"/>
          </p:cNvGraphicFramePr>
          <p:nvPr>
            <p:extLst>
              <p:ext uri="{D42A27DB-BD31-4B8C-83A1-F6EECF244321}">
                <p14:modId xmlns:p14="http://schemas.microsoft.com/office/powerpoint/2010/main" val="984955480"/>
              </p:ext>
            </p:extLst>
          </p:nvPr>
        </p:nvGraphicFramePr>
        <p:xfrm>
          <a:off x="3338296" y="4153979"/>
          <a:ext cx="4358869" cy="2490136"/>
        </p:xfrm>
        <a:graphic>
          <a:graphicData uri="http://schemas.openxmlformats.org/drawingml/2006/table">
            <a:tbl>
              <a:tblPr firstRow="1" bandRow="1">
                <a:tableStyleId>{5C22544A-7EE6-4342-B048-85BDC9FD1C3A}</a:tableStyleId>
              </a:tblPr>
              <a:tblGrid>
                <a:gridCol w="990817">
                  <a:extLst>
                    <a:ext uri="{9D8B030D-6E8A-4147-A177-3AD203B41FA5}">
                      <a16:colId xmlns:a16="http://schemas.microsoft.com/office/drawing/2014/main" val="988253689"/>
                    </a:ext>
                  </a:extLst>
                </a:gridCol>
                <a:gridCol w="3368052">
                  <a:extLst>
                    <a:ext uri="{9D8B030D-6E8A-4147-A177-3AD203B41FA5}">
                      <a16:colId xmlns:a16="http://schemas.microsoft.com/office/drawing/2014/main" val="167653010"/>
                    </a:ext>
                  </a:extLst>
                </a:gridCol>
              </a:tblGrid>
              <a:tr h="473267">
                <a:tc>
                  <a:txBody>
                    <a:bodyPr/>
                    <a:lstStyle/>
                    <a:p>
                      <a:r>
                        <a:rPr lang="en-US" sz="1100" b="0" dirty="0">
                          <a:solidFill>
                            <a:schemeClr val="bg1"/>
                          </a:solidFill>
                          <a:latin typeface="Calibri" panose="020F0502020204030204" pitchFamily="34" charset="0"/>
                          <a:cs typeface="Calibri" panose="020F0502020204030204" pitchFamily="34" charset="0"/>
                        </a:rPr>
                        <a:t>Science Vocabulary</a:t>
                      </a:r>
                    </a:p>
                  </a:txBody>
                  <a:tcPr>
                    <a:solidFill>
                      <a:srgbClr val="141D38"/>
                    </a:solidFill>
                  </a:tcPr>
                </a:tc>
                <a:tc>
                  <a:txBody>
                    <a:bodyPr/>
                    <a:lstStyle/>
                    <a:p>
                      <a:r>
                        <a:rPr lang="en-US" sz="1100" b="0" dirty="0">
                          <a:solidFill>
                            <a:schemeClr val="bg1"/>
                          </a:solidFill>
                          <a:latin typeface="Calibri" panose="020F0502020204030204" pitchFamily="34" charset="0"/>
                          <a:cs typeface="Calibri" panose="020F0502020204030204" pitchFamily="34" charset="0"/>
                        </a:rPr>
                        <a:t>Definition</a:t>
                      </a:r>
                    </a:p>
                  </a:txBody>
                  <a:tcPr>
                    <a:solidFill>
                      <a:srgbClr val="141D38"/>
                    </a:solidFill>
                  </a:tcPr>
                </a:tc>
                <a:extLst>
                  <a:ext uri="{0D108BD9-81ED-4DB2-BD59-A6C34878D82A}">
                    <a16:rowId xmlns:a16="http://schemas.microsoft.com/office/drawing/2014/main" val="1168601443"/>
                  </a:ext>
                </a:extLst>
              </a:tr>
              <a:tr h="348699">
                <a:tc>
                  <a:txBody>
                    <a:bodyPr/>
                    <a:lstStyle/>
                    <a:p>
                      <a:r>
                        <a:rPr lang="en-GB" sz="1100" b="0" dirty="0">
                          <a:solidFill>
                            <a:schemeClr val="tx1"/>
                          </a:solidFill>
                          <a:effectLst/>
                          <a:latin typeface="Calibri" panose="020F0502020204030204" pitchFamily="34" charset="0"/>
                          <a:cs typeface="Calibri" panose="020F0502020204030204" pitchFamily="34" charset="0"/>
                        </a:rPr>
                        <a:t>Igneous</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Rock formed when molten rock (magma or lava) cools and hardens.</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97387753"/>
                  </a:ext>
                </a:extLst>
              </a:tr>
              <a:tr h="339782">
                <a:tc>
                  <a:txBody>
                    <a:bodyPr/>
                    <a:lstStyle/>
                    <a:p>
                      <a:r>
                        <a:rPr lang="en-GB" sz="1100" b="0" dirty="0">
                          <a:solidFill>
                            <a:schemeClr val="tx1"/>
                          </a:solidFill>
                          <a:effectLst/>
                          <a:latin typeface="Calibri" panose="020F0502020204030204" pitchFamily="34" charset="0"/>
                          <a:cs typeface="Calibri" panose="020F0502020204030204" pitchFamily="34" charset="0"/>
                        </a:rPr>
                        <a:t>Sedimentary</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Rock formed from layers of sediment pressed together. </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313730167"/>
                  </a:ext>
                </a:extLst>
              </a:tr>
              <a:tr h="339782">
                <a:tc>
                  <a:txBody>
                    <a:bodyPr/>
                    <a:lstStyle/>
                    <a:p>
                      <a:r>
                        <a:rPr lang="en-GB" sz="1100" b="0" dirty="0">
                          <a:solidFill>
                            <a:schemeClr val="tx1"/>
                          </a:solidFill>
                          <a:effectLst/>
                          <a:latin typeface="Calibri" panose="020F0502020204030204" pitchFamily="34" charset="0"/>
                          <a:cs typeface="Calibri" panose="020F0502020204030204" pitchFamily="34" charset="0"/>
                        </a:rPr>
                        <a:t>Metamorphic</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Rock changed by heat or pressure.</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070270127"/>
                  </a:ext>
                </a:extLst>
              </a:tr>
              <a:tr h="483865">
                <a:tc>
                  <a:txBody>
                    <a:bodyPr/>
                    <a:lstStyle/>
                    <a:p>
                      <a:r>
                        <a:rPr lang="en-GB" sz="1100" b="0" dirty="0">
                          <a:solidFill>
                            <a:schemeClr val="tx1"/>
                          </a:solidFill>
                          <a:effectLst/>
                          <a:latin typeface="Calibri" panose="020F0502020204030204" pitchFamily="34" charset="0"/>
                          <a:cs typeface="Calibri" panose="020F0502020204030204" pitchFamily="34" charset="0"/>
                        </a:rPr>
                        <a:t>Fossil</a:t>
                      </a:r>
                    </a:p>
                  </a:txBody>
                  <a:tcPr anchor="ctr">
                    <a:solidFill>
                      <a:schemeClr val="accent5">
                        <a:lumMod val="60000"/>
                        <a:lumOff val="40000"/>
                      </a:schemeClr>
                    </a:solidFill>
                  </a:tcPr>
                </a:tc>
                <a:tc>
                  <a:txBody>
                    <a:bodyPr/>
                    <a:lstStyle/>
                    <a:p>
                      <a:r>
                        <a:rPr lang="en-GB" sz="1100" b="0" kern="1200" dirty="0">
                          <a:solidFill>
                            <a:schemeClr val="dk1"/>
                          </a:solidFill>
                          <a:effectLst/>
                          <a:latin typeface="Calibri" panose="020F0502020204030204" pitchFamily="34" charset="0"/>
                          <a:ea typeface="+mn-ea"/>
                          <a:cs typeface="Calibri" panose="020F0502020204030204" pitchFamily="34" charset="0"/>
                        </a:rPr>
                        <a:t>Remains or traces of living things preserved in rock.</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2962415707"/>
                  </a:ext>
                </a:extLst>
              </a:tr>
              <a:tr h="293775">
                <a:tc>
                  <a:txBody>
                    <a:bodyPr/>
                    <a:lstStyle/>
                    <a:p>
                      <a:r>
                        <a:rPr lang="en-GB" sz="1100" b="0" dirty="0">
                          <a:solidFill>
                            <a:schemeClr val="tx1"/>
                          </a:solidFill>
                          <a:effectLst/>
                          <a:latin typeface="Calibri" panose="020F0502020204030204" pitchFamily="34" charset="0"/>
                          <a:cs typeface="Calibri" panose="020F0502020204030204" pitchFamily="34" charset="0"/>
                        </a:rPr>
                        <a:t>Soil</a:t>
                      </a:r>
                    </a:p>
                  </a:txBody>
                  <a:tcPr anchor="ctr">
                    <a:solidFill>
                      <a:schemeClr val="accent5">
                        <a:lumMod val="60000"/>
                        <a:lumOff val="40000"/>
                      </a:schemeClr>
                    </a:solidFill>
                  </a:tcPr>
                </a:tc>
                <a:tc>
                  <a:txBody>
                    <a:bodyPr/>
                    <a:lstStyle/>
                    <a:p>
                      <a:r>
                        <a:rPr lang="en-GB" sz="1100" dirty="0"/>
                        <a:t>Made from weathered rock, organic matter, air, water, and living organisms</a:t>
                      </a:r>
                      <a:r>
                        <a:rPr lang="en-GB" sz="1100" b="0" kern="1200" dirty="0">
                          <a:solidFill>
                            <a:schemeClr val="dk1"/>
                          </a:solidFill>
                          <a:effectLst/>
                          <a:latin typeface="Calibri" panose="020F0502020204030204" pitchFamily="34" charset="0"/>
                          <a:ea typeface="+mn-ea"/>
                          <a:cs typeface="Calibri" panose="020F0502020204030204" pitchFamily="34" charset="0"/>
                        </a:rPr>
                        <a:t>.</a:t>
                      </a:r>
                      <a:endParaRPr lang="en-GB" sz="1200" b="0" dirty="0">
                        <a:latin typeface="Calibri" panose="020F0502020204030204" pitchFamily="34" charset="0"/>
                        <a:cs typeface="Calibri" panose="020F0502020204030204" pitchFamily="34" charset="0"/>
                      </a:endParaRPr>
                    </a:p>
                  </a:txBody>
                  <a:tcPr anchor="ctr">
                    <a:solidFill>
                      <a:schemeClr val="bg1"/>
                    </a:solidFill>
                  </a:tcPr>
                </a:tc>
                <a:extLst>
                  <a:ext uri="{0D108BD9-81ED-4DB2-BD59-A6C34878D82A}">
                    <a16:rowId xmlns:a16="http://schemas.microsoft.com/office/drawing/2014/main" val="3338845246"/>
                  </a:ext>
                </a:extLst>
              </a:tr>
            </a:tbl>
          </a:graphicData>
        </a:graphic>
      </p:graphicFrame>
      <p:pic>
        <p:nvPicPr>
          <p:cNvPr id="17" name="Picture 16">
            <a:extLst>
              <a:ext uri="{FF2B5EF4-FFF2-40B4-BE49-F238E27FC236}">
                <a16:creationId xmlns:a16="http://schemas.microsoft.com/office/drawing/2014/main" id="{938248D4-D7AE-8992-579E-A273C8DE509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96855" y="912066"/>
            <a:ext cx="790241" cy="1121389"/>
          </a:xfrm>
          <a:prstGeom prst="rect">
            <a:avLst/>
          </a:prstGeom>
          <a:noFill/>
        </p:spPr>
      </p:pic>
      <p:pic>
        <p:nvPicPr>
          <p:cNvPr id="18" name="Picture 17">
            <a:extLst>
              <a:ext uri="{FF2B5EF4-FFF2-40B4-BE49-F238E27FC236}">
                <a16:creationId xmlns:a16="http://schemas.microsoft.com/office/drawing/2014/main" id="{BA08A5E0-8F4C-6BDA-B36F-8262A52B81E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12244" y="912066"/>
            <a:ext cx="790241" cy="1098300"/>
          </a:xfrm>
          <a:prstGeom prst="rect">
            <a:avLst/>
          </a:prstGeom>
          <a:noFill/>
        </p:spPr>
      </p:pic>
      <p:pic>
        <p:nvPicPr>
          <p:cNvPr id="21" name="Picture 20">
            <a:extLst>
              <a:ext uri="{FF2B5EF4-FFF2-40B4-BE49-F238E27FC236}">
                <a16:creationId xmlns:a16="http://schemas.microsoft.com/office/drawing/2014/main" id="{ACA2242D-BB6F-0B7D-4FA5-0CFFF6CE735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56723" y="912066"/>
            <a:ext cx="855857" cy="1115359"/>
          </a:xfrm>
          <a:prstGeom prst="rect">
            <a:avLst/>
          </a:prstGeom>
          <a:noFill/>
        </p:spPr>
      </p:pic>
      <p:pic>
        <p:nvPicPr>
          <p:cNvPr id="22" name="Picture 21">
            <a:extLst>
              <a:ext uri="{FF2B5EF4-FFF2-40B4-BE49-F238E27FC236}">
                <a16:creationId xmlns:a16="http://schemas.microsoft.com/office/drawing/2014/main" id="{F464C12E-D593-DF6D-289A-F2540D2CBBE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6734" y="926888"/>
            <a:ext cx="790241" cy="1100537"/>
          </a:xfrm>
          <a:prstGeom prst="rect">
            <a:avLst/>
          </a:prstGeom>
          <a:noFill/>
        </p:spPr>
      </p:pic>
      <p:pic>
        <p:nvPicPr>
          <p:cNvPr id="23" name="Picture 22">
            <a:extLst>
              <a:ext uri="{FF2B5EF4-FFF2-40B4-BE49-F238E27FC236}">
                <a16:creationId xmlns:a16="http://schemas.microsoft.com/office/drawing/2014/main" id="{6645A80A-35DE-E934-42E0-7AA523BD356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002148" y="906942"/>
            <a:ext cx="828157" cy="1124131"/>
          </a:xfrm>
          <a:prstGeom prst="rect">
            <a:avLst/>
          </a:prstGeom>
          <a:noFill/>
        </p:spPr>
      </p:pic>
    </p:spTree>
    <p:extLst>
      <p:ext uri="{BB962C8B-B14F-4D97-AF65-F5344CB8AC3E}">
        <p14:creationId xmlns:p14="http://schemas.microsoft.com/office/powerpoint/2010/main" val="5981561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TotalTime>
  <Words>439</Words>
  <Application>Microsoft Macintosh PowerPoint</Application>
  <PresentationFormat>Widescreen</PresentationFormat>
  <Paragraphs>51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Y3 Knowledge Organiser – Autumn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Y5 Knowledge Organiser - Changes</dc:title>
  <dc:creator>Victoria Reid</dc:creator>
  <cp:lastModifiedBy>emma matthews</cp:lastModifiedBy>
  <cp:revision>34</cp:revision>
  <cp:lastPrinted>2022-07-11T06:39:55Z</cp:lastPrinted>
  <dcterms:created xsi:type="dcterms:W3CDTF">2021-05-16T16:50:34Z</dcterms:created>
  <dcterms:modified xsi:type="dcterms:W3CDTF">2026-10-23T11:32:25Z</dcterms:modified>
</cp:coreProperties>
</file>