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74627"/>
    <a:srgbClr val="2EB517"/>
    <a:srgbClr val="006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4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3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38C4-CC23-7943-8278-13C036E4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52A3E-1840-0D40-AE98-01B4E8B86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A48DA-5B6A-FC43-969B-1E49AC36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D825A-3840-F241-B680-CD58B5B6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20C6B-A5A5-2841-8665-D634ABB1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6607-B90B-3443-854C-C13B2297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4FDE4-C9D4-3448-8EBB-9A51EF4C1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D2E0F-BB65-104A-8867-97C11446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EFE93-A36D-434B-A208-2F123A1E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7F9EE-7C0E-6B47-BCD4-C41B56E5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C1A56-C3EC-ED41-BA53-ECB5DCE99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111E4-32E5-1E4C-9538-2910D47E8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605BE-CD4D-F34E-AFE1-83AF25E8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5F01-4A92-DD49-BA89-0DAD494F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1AE15-7F5A-B942-A872-501775FC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A7CB-495B-574B-BBB4-009E2F6A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03596-A6DB-E043-A67E-A58FDB59B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8CA98-4DBD-354A-9DDF-0CBDDF05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4241F-F6BA-FD4A-B27A-2AB4A368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D301E-D685-FE4F-A1C3-76806553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4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1B05-E9D5-704C-89AE-BDA3DD25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E276A-FF07-8448-AB4B-7ECFAF086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193A-193A-A846-A99F-2FBED6B7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576F8-E0ED-1E4F-89E7-DE5748BB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760CB-39CD-7641-BA68-2CDC833D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C105-E3BC-A241-B024-4C82BA34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82A1-E8C1-804E-BF6E-4A49E8F6C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C6C3D-DB51-474D-AB5A-BB5BF6BE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F0DDC-D1B6-074F-935B-8FF4C844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FA836-C0E9-6C40-AC28-B0DA94E1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85851-4AFD-E24E-94BE-10ADBE3B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6D2D-89F3-F142-8072-CCEABEA8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BE69D-FEB1-074F-BC45-21260562B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39A92-60D8-834B-AF59-E50A4A0F6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3FA4A-FF66-F642-9F8D-9A6186165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CE31A-E4D0-8F44-8612-81C0616FB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525E6-4113-E643-9604-D80CBD43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1/28/26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5E971-CBAA-854D-AA8D-D0148677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F730A-E0D9-3A4B-8AEF-0D34CF2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1B78-215B-7245-B006-B81909CB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476CE-4FA8-B84E-A887-30D024DC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1/28/26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A8030-22B8-8A45-A41D-950B5C24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4384C-13D0-244C-B020-F9DF0305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6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4CC68-9748-7844-921C-9A46DC99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1/28/26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4BBB4-9701-CC45-97C1-9B0772E2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664F5-9FC6-8D4C-98ED-C218D6BF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19EA-9C23-3C4B-B6F5-A527DDE3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0AD6-FEF5-A143-8864-98D50EB4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6DEB6-02CA-714E-BB96-61D0DA3B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667DB-46BE-C24B-9ED9-9DC0607B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4FCF0-E882-4841-9569-CA9DD271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9AE61-2F13-8C45-87E1-00B6E197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4C40-DA39-FE41-BD03-5B072BB6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D7276-FEAD-FE4C-8264-F620FDCF3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8A86-D2EC-CA42-A136-EF38C5DC2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142EF-E0DD-9B42-927B-9A344D46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8030B-9C7D-AC46-9CD9-F6BDCC09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FCB92-C6E1-A640-98E0-83CE622F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9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EB068-D51F-4845-8DFA-67DEBC42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985E1-A2C6-7544-8655-373EDE392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3947B-2C41-2043-AFFB-3BF900653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24A-FB63-E349-A916-EE7AB21ECED1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3F53D-2539-D44B-9428-C762951BF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A94E1-7FBB-1246-A4DF-BA0E2308C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0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EB50F4-90E7-DB4E-AC44-A4A513F2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83" y="365125"/>
            <a:ext cx="10449725" cy="51492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cs typeface="Comic Sans MS"/>
              </a:rPr>
              <a:t>Books by Julia Donaldson 	Gold Class Knowledge </a:t>
            </a:r>
            <a:r>
              <a:rPr lang="en-US" sz="2700" b="1" dirty="0" err="1">
                <a:solidFill>
                  <a:schemeClr val="bg1"/>
                </a:solidFill>
                <a:latin typeface="Century Gothic" panose="020B0502020202020204" pitchFamily="34" charset="0"/>
                <a:cs typeface="Comic Sans MS"/>
              </a:rPr>
              <a:t>Organiser</a:t>
            </a:r>
            <a:endParaRPr lang="en-US" sz="2700" b="1" dirty="0">
              <a:solidFill>
                <a:schemeClr val="bg1"/>
              </a:solidFill>
              <a:latin typeface="Century Gothic" panose="020B0502020202020204" pitchFamily="34" charset="0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12056" y="980311"/>
            <a:ext cx="2428652" cy="207202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0639" y="1067593"/>
            <a:ext cx="23693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/>
                <a:cs typeface="Comic Sans MS"/>
              </a:rPr>
              <a:t>          </a:t>
            </a:r>
            <a:r>
              <a:rPr lang="en-US" sz="1400" u="sng" dirty="0">
                <a:latin typeface="Century Gothic" panose="020B0502020202020204" pitchFamily="34" charset="0"/>
                <a:cs typeface="Comic Sans MS"/>
              </a:rPr>
              <a:t>The Books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The </a:t>
            </a:r>
            <a:r>
              <a:rPr lang="en-US" sz="1200" dirty="0" err="1">
                <a:latin typeface="Century Gothic" panose="020B0502020202020204" pitchFamily="34" charset="0"/>
                <a:cs typeface="Comic Sans MS"/>
              </a:rPr>
              <a:t>Gruffalo</a:t>
            </a:r>
            <a:endParaRPr lang="en-US" sz="1200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The </a:t>
            </a:r>
            <a:r>
              <a:rPr lang="en-US" sz="1200" dirty="0" err="1">
                <a:latin typeface="Century Gothic" panose="020B0502020202020204" pitchFamily="34" charset="0"/>
                <a:cs typeface="Comic Sans MS"/>
              </a:rPr>
              <a:t>Gruffalo’s</a:t>
            </a:r>
            <a:r>
              <a:rPr lang="en-US" sz="1200" dirty="0">
                <a:latin typeface="Century Gothic" panose="020B0502020202020204" pitchFamily="34" charset="0"/>
                <a:cs typeface="Comic Sans MS"/>
              </a:rPr>
              <a:t> Child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Stickman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The Room on the Broom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A Squash and a Squeeze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The Scarecrow’s Wedding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The </a:t>
            </a:r>
            <a:r>
              <a:rPr lang="en-US" sz="1200" dirty="0" err="1">
                <a:latin typeface="Century Gothic" panose="020B0502020202020204" pitchFamily="34" charset="0"/>
                <a:cs typeface="Comic Sans MS"/>
              </a:rPr>
              <a:t>Smeds</a:t>
            </a:r>
            <a:r>
              <a:rPr lang="en-US" sz="1200" dirty="0">
                <a:latin typeface="Century Gothic" panose="020B0502020202020204" pitchFamily="34" charset="0"/>
                <a:cs typeface="Comic Sans MS"/>
              </a:rPr>
              <a:t> and the </a:t>
            </a:r>
            <a:r>
              <a:rPr lang="en-US" sz="1200" dirty="0" err="1">
                <a:latin typeface="Century Gothic" panose="020B0502020202020204" pitchFamily="34" charset="0"/>
                <a:cs typeface="Comic Sans MS"/>
              </a:rPr>
              <a:t>Smoos</a:t>
            </a:r>
            <a:endParaRPr lang="en-US" sz="1200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Monkey Puzzle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>
                <a:latin typeface="Century Gothic" panose="020B0502020202020204" pitchFamily="34" charset="0"/>
                <a:cs typeface="Comic Sans MS"/>
              </a:rPr>
              <a:t>Zog</a:t>
            </a:r>
            <a:endParaRPr lang="en-US" sz="1200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Charlie Cook’s </a:t>
            </a:r>
            <a:r>
              <a:rPr lang="en-US" sz="1200" dirty="0" err="1">
                <a:latin typeface="Century Gothic" panose="020B0502020202020204" pitchFamily="34" charset="0"/>
                <a:cs typeface="Comic Sans MS"/>
              </a:rPr>
              <a:t>Favourite</a:t>
            </a:r>
            <a:r>
              <a:rPr lang="en-US" sz="1200" dirty="0">
                <a:latin typeface="Century Gothic" panose="020B0502020202020204" pitchFamily="34" charset="0"/>
                <a:cs typeface="Comic Sans MS"/>
              </a:rPr>
              <a:t> </a:t>
            </a:r>
            <a:r>
              <a:rPr lang="en-US" sz="1200">
                <a:latin typeface="Century Gothic" panose="020B0502020202020204" pitchFamily="34" charset="0"/>
                <a:cs typeface="Comic Sans MS"/>
              </a:rPr>
              <a:t>Book</a:t>
            </a:r>
            <a:endParaRPr lang="en-US" sz="1200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err="1">
                <a:latin typeface="Century Gothic" panose="020B0502020202020204" pitchFamily="34" charset="0"/>
                <a:cs typeface="Comic Sans MS"/>
              </a:rPr>
              <a:t>Tiddler</a:t>
            </a:r>
            <a:endParaRPr lang="en-US" sz="1200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The Highway Rat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>
                <a:latin typeface="Century Gothic" panose="020B0502020202020204" pitchFamily="34" charset="0"/>
                <a:cs typeface="Comic Sans MS"/>
              </a:rPr>
              <a:t>Superworm</a:t>
            </a:r>
            <a:endParaRPr lang="en-US" sz="1200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The Ugly Five</a:t>
            </a:r>
          </a:p>
          <a:p>
            <a:endParaRPr lang="en-US" sz="1400" dirty="0">
              <a:latin typeface="Comic Sans MS"/>
              <a:cs typeface="Comic Sans MS"/>
            </a:endParaRPr>
          </a:p>
          <a:p>
            <a:endParaRPr lang="en-US" sz="1200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1422" y="4697478"/>
            <a:ext cx="5083688" cy="1882643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chemeClr val="tx1"/>
                </a:solidFill>
                <a:latin typeface="Century Gothic" panose="020B0502020202020204" pitchFamily="34" charset="0"/>
                <a:cs typeface="Comic Sans MS"/>
              </a:rPr>
              <a:t>Questions to ask when reading the stories</a:t>
            </a:r>
          </a:p>
          <a:p>
            <a:pPr marL="285750" indent="-285750">
              <a:buFontTx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Comic Sans MS"/>
              </a:rPr>
              <a:t>Who is in the story? Who are the characters?</a:t>
            </a:r>
          </a:p>
          <a:p>
            <a:pPr marL="285750" indent="-285750">
              <a:buFontTx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Comic Sans MS"/>
              </a:rPr>
              <a:t>Where is the story set?</a:t>
            </a:r>
          </a:p>
          <a:p>
            <a:pPr marL="285750" indent="-285750">
              <a:buFontTx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Comic Sans MS"/>
              </a:rPr>
              <a:t>What happens in the beginning, middle, end?</a:t>
            </a:r>
          </a:p>
          <a:p>
            <a:pPr marL="285750" indent="-285750">
              <a:buFontTx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Comic Sans MS"/>
              </a:rPr>
              <a:t>What are the rhyming words?</a:t>
            </a:r>
          </a:p>
          <a:p>
            <a:pPr marL="285750" indent="-285750">
              <a:buFontTx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Comic Sans MS"/>
              </a:rPr>
              <a:t>What does </a:t>
            </a:r>
            <a:r>
              <a:rPr lang="mr-IN" sz="1400" dirty="0">
                <a:solidFill>
                  <a:schemeClr val="tx1"/>
                </a:solidFill>
                <a:latin typeface="Century Gothic" panose="020B0502020202020204" pitchFamily="34" charset="0"/>
                <a:cs typeface="Comic Sans MS"/>
              </a:rPr>
              <a:t>……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Comic Sans MS"/>
              </a:rPr>
              <a:t>.. mean?</a:t>
            </a:r>
          </a:p>
          <a:p>
            <a:pPr marL="285750" indent="-285750">
              <a:buFontTx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Comic Sans MS"/>
              </a:rPr>
              <a:t>What is your 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  <a:cs typeface="Comic Sans MS"/>
              </a:rPr>
              <a:t>favourite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Comic Sans MS"/>
              </a:rPr>
              <a:t> part of the story? Why?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8092" y="980312"/>
            <a:ext cx="2395230" cy="338326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34765" y="690673"/>
            <a:ext cx="21724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pPr algn="ctr"/>
            <a:r>
              <a:rPr lang="en-US" sz="1400" b="1" u="sng" dirty="0">
                <a:latin typeface="Century Gothic" panose="020B0502020202020204" pitchFamily="34" charset="0"/>
                <a:cs typeface="Comic Sans MS"/>
              </a:rPr>
              <a:t>Story language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entury Gothic" panose="020B0502020202020204" pitchFamily="34" charset="0"/>
                <a:cs typeface="Comic Sans MS"/>
              </a:rPr>
              <a:t>Once upon a time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entury Gothic" panose="020B0502020202020204" pitchFamily="34" charset="0"/>
                <a:cs typeface="Comic Sans MS"/>
              </a:rPr>
              <a:t>They lived happily ever after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entury Gothic" panose="020B0502020202020204" pitchFamily="34" charset="0"/>
                <a:cs typeface="Comic Sans MS"/>
              </a:rPr>
              <a:t>One fine day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entury Gothic" panose="020B0502020202020204" pitchFamily="34" charset="0"/>
                <a:cs typeface="Comic Sans MS"/>
              </a:rPr>
              <a:t>There once was a </a:t>
            </a:r>
            <a:r>
              <a:rPr lang="mr-IN" sz="1400" dirty="0">
                <a:latin typeface="Century Gothic" panose="020B0502020202020204" pitchFamily="34" charset="0"/>
                <a:cs typeface="Comic Sans MS"/>
              </a:rPr>
              <a:t>…</a:t>
            </a:r>
            <a:endParaRPr lang="en-GB" sz="1400" dirty="0">
              <a:latin typeface="Century Gothic" panose="020B0502020202020204" pitchFamily="34" charset="0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Century Gothic" panose="020B0502020202020204" pitchFamily="34" charset="0"/>
                <a:cs typeface="Comic Sans MS"/>
              </a:rPr>
              <a:t>Long long ago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latin typeface="Century Gothic" panose="020B0502020202020204" pitchFamily="34" charset="0"/>
                <a:cs typeface="Comic Sans MS"/>
              </a:rPr>
              <a:t>Then one day</a:t>
            </a:r>
          </a:p>
          <a:p>
            <a:endParaRPr lang="en-GB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12055" y="3214970"/>
            <a:ext cx="2428653" cy="136049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12485" y="3190474"/>
            <a:ext cx="21724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entury Gothic" panose="020B0502020202020204" pitchFamily="34" charset="0"/>
                <a:cs typeface="Comic Sans MS"/>
              </a:rPr>
              <a:t>Important People</a:t>
            </a:r>
            <a:r>
              <a:rPr lang="en-US" sz="800" u="sng" dirty="0">
                <a:latin typeface="Century Gothic" panose="020B0502020202020204" pitchFamily="34" charset="0"/>
                <a:cs typeface="Comic Sans MS"/>
              </a:rPr>
              <a:t> </a:t>
            </a:r>
          </a:p>
          <a:p>
            <a:pPr algn="ctr"/>
            <a:endParaRPr lang="en-US" sz="800" u="sng" dirty="0">
              <a:latin typeface="Century Gothic" panose="020B0502020202020204" pitchFamily="34" charset="0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entury Gothic" panose="020B0502020202020204" pitchFamily="34" charset="0"/>
                <a:cs typeface="Comic Sans MS"/>
              </a:rPr>
              <a:t>Author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entury Gothic" panose="020B0502020202020204" pitchFamily="34" charset="0"/>
                <a:cs typeface="Comic Sans MS"/>
              </a:rPr>
              <a:t>Illustrator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entury Gothic" panose="020B0502020202020204" pitchFamily="34" charset="0"/>
                <a:cs typeface="Comic Sans MS"/>
              </a:rPr>
              <a:t>Julia Donaldson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entury Gothic" panose="020B0502020202020204" pitchFamily="34" charset="0"/>
                <a:cs typeface="Comic Sans MS"/>
              </a:rPr>
              <a:t>Axel </a:t>
            </a:r>
            <a:r>
              <a:rPr lang="en-US" sz="1400" dirty="0" err="1">
                <a:latin typeface="Century Gothic" panose="020B0502020202020204" pitchFamily="34" charset="0"/>
                <a:cs typeface="Comic Sans MS"/>
              </a:rPr>
              <a:t>Scheffler</a:t>
            </a:r>
            <a:endParaRPr lang="en-US" sz="1400" dirty="0">
              <a:latin typeface="Century Gothic" panose="020B0502020202020204" pitchFamily="34" charset="0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531" y="1297755"/>
            <a:ext cx="4749470" cy="3065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056" y="4697478"/>
            <a:ext cx="2417358" cy="1882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93" y="4697478"/>
            <a:ext cx="2395230" cy="17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24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141</Words>
  <Application>Microsoft Macintosh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Comic Sans MS</vt:lpstr>
      <vt:lpstr>Office Theme</vt:lpstr>
      <vt:lpstr>Books by Julia Donaldson  Gold Class Knowledge Organiser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Rainforests          Y5 Knowledge Organiser</dc:title>
  <dc:creator>Victoria Reid</dc:creator>
  <cp:lastModifiedBy>Emma Stringer</cp:lastModifiedBy>
  <cp:revision>30</cp:revision>
  <cp:lastPrinted>2020-09-11T13:33:09Z</cp:lastPrinted>
  <dcterms:created xsi:type="dcterms:W3CDTF">2020-08-10T11:36:00Z</dcterms:created>
  <dcterms:modified xsi:type="dcterms:W3CDTF">2026-01-28T22:08:16Z</dcterms:modified>
</cp:coreProperties>
</file>