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742113" cy="9875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D38"/>
    <a:srgbClr val="0F4869"/>
    <a:srgbClr val="E6343F"/>
    <a:srgbClr val="CD1024"/>
    <a:srgbClr val="F5C7D2"/>
    <a:srgbClr val="F08D7F"/>
    <a:srgbClr val="FE1603"/>
    <a:srgbClr val="337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95"/>
    <p:restoredTop sz="94670"/>
  </p:normalViewPr>
  <p:slideViewPr>
    <p:cSldViewPr snapToGrid="0" snapToObjects="1">
      <p:cViewPr varScale="1">
        <p:scale>
          <a:sx n="105" d="100"/>
          <a:sy n="105" d="100"/>
        </p:scale>
        <p:origin x="13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070B5-83D3-1E44-8411-D8BC0A34D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557C0-7DC1-5E4C-8F12-30787752A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E7D8D-A044-DF46-9795-2707C463A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36534-945E-CA48-BB2A-CEE0AF37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07143-2415-EC43-9C23-E0E344323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7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50436-0347-FB46-B2AA-62D364237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4A473-C087-EB46-A351-4DB516374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773EA-303A-F941-BE70-A5C0FD9A4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0B9D3-844A-B842-A3CC-27E3A6C0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266DF-B764-2B44-AFBC-07FFB273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EC977C-AA50-C54E-97B4-EE03D77D73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8A4C94-F632-7940-8B50-0E92D8622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12559-E102-3846-BEA1-0C65104F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EF7D4-CE7C-3047-BBDC-3CB58A65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92A42-D861-B34A-8C11-125287ED6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1BA7F-3228-9B48-8712-51D22E52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8B86E-3D37-2548-A148-0957FAD48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45CDC-D6A2-1B46-8D3A-33659CA1D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C77A8-8A8E-AD49-8957-BEAFD886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19317-BCAD-2547-A7F5-2849ED11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5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DDF3-4E62-A149-BD3E-BC9916206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C8712-54CC-8D49-9A2F-329997B1D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CDD6A-DA3E-B146-B130-13491EA9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40A7D-8910-4245-9AA9-C192B55BE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4FF7F-8808-B04C-9651-27323DEEC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3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BE6C-3EE1-034B-BCC6-ABB9321AB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D7A86-E055-994A-9945-8948657B6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4CCC0-64D0-4142-9FB4-24EC466C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686B68-1A07-6341-B302-3FD08895C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B4F0B-E2F1-6A40-B293-DACA679DD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DE2D1-79E2-D44A-9603-5198AF57D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6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215D-C02A-684A-94B6-E8B9E8D4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1E808-4186-4042-B94C-5819A8658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B9D1B-B431-5F4E-A172-68801E681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77206E-9EE5-7042-82B0-2B42122ED5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AE4CE3-F039-8F4E-A8F3-8AFA2CFDD9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96FF82-D27F-BC42-BF18-9BD0BFA1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37B02-3A8C-FB48-8309-9AFB82A4B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C4F562-B9C3-BA4A-B594-F3E7C6AC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1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BFF88-DBE3-9941-BC21-35DAFABD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34761B-D0CC-B246-A1B1-06BE22FC7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B8A3C8-02F7-5048-BD91-C60645F6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7DFC4-5BBB-AF4E-984C-299184E2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9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903A5B-7457-8848-802B-09B44AD6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CE51B-03DB-D34E-A84B-1EAFF951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795E0-054F-7C4F-A02D-509ED36B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B8F34-6CD0-2B40-B84B-8FD65933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98A72-233B-DB46-A329-D20ABA47C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4E8B0-C44D-9549-96CA-97981781F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8E6FD-50E7-3942-BD8F-01A3FE742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17076-2EFE-1E4F-865A-23AB68CED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EC655-153D-F143-853A-4339FC0D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8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C34C9-E28C-EF4B-A807-CAD5A7137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5CF3A-57FA-8D4E-8A9B-96EB2FC34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C01CB-0597-C84D-8261-3544195B5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27A88-AEDE-9342-99F6-1C5CD87B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DC31A-3226-7A44-9327-0A7A97EB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C733C-8268-C24B-A53E-FACBDA6E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172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DE6CA-592D-7541-9985-18DBC1E07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79508-97AF-1542-A80B-D1B977F1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FF330-FEC5-2C49-8411-FBC89C558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B20EE-A1A7-254B-B23B-13E4E2BEF61E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B1D4B-1E58-D849-8196-FE07A6FDA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1FA64-6D39-144C-881D-77370B8DD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F9F90-E0DE-454A-B945-30DCB017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7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B4D3F-9BF6-A4A6-718F-CE689DB80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DAA5-981E-2927-7F5B-EEA3118BF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330" y="-145607"/>
            <a:ext cx="7154526" cy="620989"/>
          </a:xfrm>
        </p:spPr>
        <p:txBody>
          <a:bodyPr>
            <a:normAutofit/>
          </a:bodyPr>
          <a:lstStyle/>
          <a:p>
            <a:pPr algn="l"/>
            <a:r>
              <a:rPr lang="en-US" sz="1800" b="1" u="sng" dirty="0">
                <a:solidFill>
                  <a:srgbClr val="141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Y1 Knowledge </a:t>
            </a:r>
            <a:r>
              <a:rPr lang="en-US" sz="1800" b="1" u="sng" dirty="0" err="1">
                <a:solidFill>
                  <a:srgbClr val="141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Organiser</a:t>
            </a:r>
            <a:r>
              <a:rPr lang="en-US" sz="1800" b="1" u="sng" dirty="0">
                <a:solidFill>
                  <a:srgbClr val="141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Autumn 1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6369668-2D8A-1B62-CCFC-2619422EE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754231"/>
              </p:ext>
            </p:extLst>
          </p:nvPr>
        </p:nvGraphicFramePr>
        <p:xfrm>
          <a:off x="7812910" y="2179867"/>
          <a:ext cx="4197545" cy="4579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736">
                  <a:extLst>
                    <a:ext uri="{9D8B030D-6E8A-4147-A177-3AD203B41FA5}">
                      <a16:colId xmlns:a16="http://schemas.microsoft.com/office/drawing/2014/main" val="3519239692"/>
                    </a:ext>
                  </a:extLst>
                </a:gridCol>
                <a:gridCol w="3147809">
                  <a:extLst>
                    <a:ext uri="{9D8B030D-6E8A-4147-A177-3AD203B41FA5}">
                      <a16:colId xmlns:a16="http://schemas.microsoft.com/office/drawing/2014/main" val="3153744283"/>
                    </a:ext>
                  </a:extLst>
                </a:gridCol>
              </a:tblGrid>
              <a:tr h="633935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History Vocabulary </a:t>
                      </a:r>
                    </a:p>
                  </a:txBody>
                  <a:tcPr>
                    <a:solidFill>
                      <a:srgbClr val="141D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Definition </a:t>
                      </a:r>
                    </a:p>
                  </a:txBody>
                  <a:tcPr>
                    <a:solidFill>
                      <a:srgbClr val="141D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392716"/>
                  </a:ext>
                </a:extLst>
              </a:tr>
              <a:tr h="455134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Something that has already happened.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547873"/>
                  </a:ext>
                </a:extLst>
              </a:tr>
              <a:tr h="455134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present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Something that is happening now.</a:t>
                      </a:r>
                    </a:p>
                    <a:p>
                      <a:endParaRPr lang="en-GB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383848"/>
                  </a:ext>
                </a:extLst>
              </a:tr>
              <a:tr h="455134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history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study of past events and people.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356985"/>
                  </a:ext>
                </a:extLst>
              </a:tr>
              <a:tr h="648131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historian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person who finds out about past events and people.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65080"/>
                  </a:ext>
                </a:extLst>
              </a:tr>
              <a:tr h="393508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archaeology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study of objects that have been dug up from the past.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363739"/>
                  </a:ext>
                </a:extLst>
              </a:tr>
              <a:tr h="490756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archaeologist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person who studies objects and artifacts that can inform us about the past.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896920"/>
                  </a:ext>
                </a:extLst>
              </a:tr>
              <a:tr h="490756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generation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period of time, often about 20-25 years or all people born and living at the same time.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665213"/>
                  </a:ext>
                </a:extLst>
              </a:tr>
              <a:tr h="490756">
                <a:tc>
                  <a:txBody>
                    <a:bodyPr/>
                    <a:lstStyle/>
                    <a:p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family tree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chart that shows the relationships between different generations within a family group.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623885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2D8B2C7-1DFE-602D-31DC-9C472255C4B2}"/>
              </a:ext>
            </a:extLst>
          </p:cNvPr>
          <p:cNvSpPr txBox="1"/>
          <p:nvPr/>
        </p:nvSpPr>
        <p:spPr>
          <a:xfrm>
            <a:off x="6955790" y="164888"/>
            <a:ext cx="5054666" cy="1738938"/>
          </a:xfrm>
          <a:prstGeom prst="rect">
            <a:avLst/>
          </a:prstGeom>
          <a:noFill/>
          <a:ln w="28575">
            <a:solidFill>
              <a:srgbClr val="141D38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History – Discovering History</a:t>
            </a:r>
            <a:b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In this history unit we will begin to consider what history is –  a collection of stories that have happened in the past.  We will learn about family trees and look at examples that go back lots of generations!</a:t>
            </a:r>
            <a:b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We will find out about the role of archaeologists and historians, to see what is different about them and why both are important.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9E93B1-C165-BCC8-5390-E02993ED158D}"/>
              </a:ext>
            </a:extLst>
          </p:cNvPr>
          <p:cNvSpPr txBox="1"/>
          <p:nvPr/>
        </p:nvSpPr>
        <p:spPr>
          <a:xfrm>
            <a:off x="305281" y="3135462"/>
            <a:ext cx="2904125" cy="3600986"/>
          </a:xfrm>
          <a:prstGeom prst="rect">
            <a:avLst/>
          </a:prstGeom>
          <a:noFill/>
          <a:ln w="28575">
            <a:solidFill>
              <a:srgbClr val="141D38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Mathematics</a:t>
            </a:r>
            <a:b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This half term, we will be learning to: </a:t>
            </a:r>
            <a:b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dirty="0"/>
              <a:t>Count reliably forwards and backwards within </a:t>
            </a:r>
            <a:r>
              <a:rPr lang="en-GB" sz="1200" b="1" dirty="0"/>
              <a:t>20</a:t>
            </a:r>
            <a:r>
              <a:rPr lang="en-GB" sz="1200" dirty="0"/>
              <a:t>, starting from any number.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Read, recognise and write numerals to </a:t>
            </a:r>
            <a:r>
              <a:rPr lang="en-GB" sz="1200" b="1" dirty="0"/>
              <a:t>20</a:t>
            </a:r>
            <a:r>
              <a:rPr lang="en-GB" sz="1200" dirty="0"/>
              <a:t>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/>
              <a:t>Match numerals to quantities using practical resources and pictures.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/>
              <a:t>Compare quantities and numbers within </a:t>
            </a:r>
            <a:r>
              <a:rPr lang="en-GB" sz="1200" b="1" dirty="0"/>
              <a:t>20</a:t>
            </a:r>
            <a:r>
              <a:rPr lang="en-GB" sz="1200" dirty="0"/>
              <a:t> using maths vocabulary.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/>
              <a:t>Find </a:t>
            </a:r>
            <a:r>
              <a:rPr lang="en-GB" sz="1200" b="1" dirty="0"/>
              <a:t>one more</a:t>
            </a:r>
            <a:r>
              <a:rPr lang="en-GB" sz="1200" dirty="0"/>
              <a:t> and </a:t>
            </a:r>
            <a:r>
              <a:rPr lang="en-GB" sz="1200" b="1" dirty="0"/>
              <a:t>one less</a:t>
            </a:r>
            <a:r>
              <a:rPr lang="en-GB" sz="1200" dirty="0"/>
              <a:t> than any number within </a:t>
            </a:r>
            <a:r>
              <a:rPr lang="en-GB" sz="1200" b="1" dirty="0"/>
              <a:t>20.</a:t>
            </a:r>
            <a:r>
              <a:rPr lang="en-GB" sz="1200" dirty="0"/>
              <a:t> Order numbers within </a:t>
            </a:r>
            <a:r>
              <a:rPr lang="en-GB" sz="1200" b="1" dirty="0"/>
              <a:t>20</a:t>
            </a:r>
            <a:r>
              <a:rPr lang="en-GB" sz="1200" dirty="0"/>
              <a:t> from smallest to largest and largest to smallest.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/>
              <a:t>Recognise and explain the composition of numbers within </a:t>
            </a:r>
            <a:r>
              <a:rPr lang="en-GB" sz="1200" b="1" dirty="0"/>
              <a:t>10.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dirty="0"/>
              <a:t>Begin to count confidently in </a:t>
            </a:r>
            <a:r>
              <a:rPr lang="en-GB" sz="1200" b="1" dirty="0"/>
              <a:t>2s, 5s and 10s.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BFCDA7-0EEC-8132-038E-DB32C70559D4}"/>
              </a:ext>
            </a:extLst>
          </p:cNvPr>
          <p:cNvSpPr txBox="1"/>
          <p:nvPr/>
        </p:nvSpPr>
        <p:spPr>
          <a:xfrm>
            <a:off x="314560" y="2275311"/>
            <a:ext cx="7382605" cy="646331"/>
          </a:xfrm>
          <a:prstGeom prst="rect">
            <a:avLst/>
          </a:prstGeom>
          <a:noFill/>
          <a:ln w="28575">
            <a:solidFill>
              <a:srgbClr val="141D38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English</a:t>
            </a:r>
            <a:b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We will begin by having a big focus on letter formation and oral retelling of stories.  We will then move on to sentence writing, focusing on key elements of what makes a good sentence.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E4E24C-C9AC-C9FB-B9B7-9B722B3E6154}"/>
              </a:ext>
            </a:extLst>
          </p:cNvPr>
          <p:cNvSpPr txBox="1"/>
          <p:nvPr/>
        </p:nvSpPr>
        <p:spPr>
          <a:xfrm>
            <a:off x="1934530" y="580565"/>
            <a:ext cx="61345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 we are reading this half term: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062FC2-3013-8C8F-0871-B393FA298BA0}"/>
              </a:ext>
            </a:extLst>
          </p:cNvPr>
          <p:cNvSpPr txBox="1"/>
          <p:nvPr/>
        </p:nvSpPr>
        <p:spPr>
          <a:xfrm>
            <a:off x="3327083" y="3027683"/>
            <a:ext cx="4381293" cy="1200329"/>
          </a:xfrm>
          <a:prstGeom prst="rect">
            <a:avLst/>
          </a:prstGeom>
          <a:noFill/>
          <a:ln w="28575">
            <a:solidFill>
              <a:srgbClr val="141D38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Science – The Human Body</a:t>
            </a:r>
            <a:br>
              <a:rPr lang="en-US" sz="1200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In Science, we will learn about the human body .We will look at the skeleton and what its role is – protecting the vital organs within our body and then look at the job of the major organs and discover why our senses are so important.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Bewsey Lodge Academy - Home">
            <a:extLst>
              <a:ext uri="{FF2B5EF4-FFF2-40B4-BE49-F238E27FC236}">
                <a16:creationId xmlns:a16="http://schemas.microsoft.com/office/drawing/2014/main" id="{09C38EB3-F289-30FA-B90A-4C8D39C2C3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553"/>
          <a:stretch>
            <a:fillRect/>
          </a:stretch>
        </p:blipFill>
        <p:spPr>
          <a:xfrm>
            <a:off x="239419" y="69210"/>
            <a:ext cx="790241" cy="771240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B7D025F-DE02-20ED-46CD-1B0123E8D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821880"/>
              </p:ext>
            </p:extLst>
          </p:nvPr>
        </p:nvGraphicFramePr>
        <p:xfrm>
          <a:off x="3338296" y="4308611"/>
          <a:ext cx="4358869" cy="2505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188">
                  <a:extLst>
                    <a:ext uri="{9D8B030D-6E8A-4147-A177-3AD203B41FA5}">
                      <a16:colId xmlns:a16="http://schemas.microsoft.com/office/drawing/2014/main" val="988253689"/>
                    </a:ext>
                  </a:extLst>
                </a:gridCol>
                <a:gridCol w="3437681">
                  <a:extLst>
                    <a:ext uri="{9D8B030D-6E8A-4147-A177-3AD203B41FA5}">
                      <a16:colId xmlns:a16="http://schemas.microsoft.com/office/drawing/2014/main" val="167653010"/>
                    </a:ext>
                  </a:extLst>
                </a:gridCol>
              </a:tblGrid>
              <a:tr h="473267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Science Vocabulary </a:t>
                      </a:r>
                    </a:p>
                  </a:txBody>
                  <a:tcPr>
                    <a:solidFill>
                      <a:srgbClr val="141D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Definition </a:t>
                      </a:r>
                    </a:p>
                  </a:txBody>
                  <a:tcPr>
                    <a:solidFill>
                      <a:srgbClr val="141D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601443"/>
                  </a:ext>
                </a:extLst>
              </a:tr>
              <a:tr h="348699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senses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special ways our bodies explore, understand, and interact with the world around us</a:t>
                      </a:r>
                      <a:endParaRPr lang="en-GB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87753"/>
                  </a:ext>
                </a:extLst>
              </a:tr>
              <a:tr h="339782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Animal groups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Five groups: </a:t>
                      </a:r>
                      <a:r>
                        <a:rPr lang="en-GB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mammals, birds, reptiles, amphibians, and fish</a:t>
                      </a: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200" b="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730167"/>
                  </a:ext>
                </a:extLst>
              </a:tr>
              <a:tr h="339782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mammals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+mn-lt"/>
                        </a:rPr>
                        <a:t>Warm-blooded animals that have a backbone.</a:t>
                      </a:r>
                      <a:endParaRPr lang="en-GB" sz="1200" b="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270127"/>
                  </a:ext>
                </a:extLst>
              </a:tr>
              <a:tr h="483865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skeleton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strong outer framework that protects our body.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415707"/>
                  </a:ext>
                </a:extLst>
              </a:tr>
              <a:tr h="293775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part  inside your body that does an important job.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84524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8D2BA52-FFCA-B746-326F-5EECDA894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8" y="966201"/>
            <a:ext cx="1018857" cy="9957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FF9033-2137-2B42-7227-E535A1DBD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540" y="1023311"/>
            <a:ext cx="1027923" cy="1002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CEF58-D843-CA63-1B9D-0FDA073A2A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9345" y="994692"/>
            <a:ext cx="1195292" cy="10172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8B7922-6366-371D-457E-5A30670456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2518" y="1004216"/>
            <a:ext cx="1057275" cy="10572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2C517F-4EEF-F1B5-2A04-2EC1174194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1419" y="677369"/>
            <a:ext cx="1159002" cy="151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5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452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Y1 Knowledge Organiser – Autumn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Y5 Knowledge Organiser - Changes</dc:title>
  <dc:creator>Victoria Reid</dc:creator>
  <cp:lastModifiedBy>Elizabeth Powell</cp:lastModifiedBy>
  <cp:revision>29</cp:revision>
  <cp:lastPrinted>2022-07-11T06:39:55Z</cp:lastPrinted>
  <dcterms:created xsi:type="dcterms:W3CDTF">2021-05-16T16:50:34Z</dcterms:created>
  <dcterms:modified xsi:type="dcterms:W3CDTF">2026-08-30T17:21:05Z</dcterms:modified>
</cp:coreProperties>
</file>