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-21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2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76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87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7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07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285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48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1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347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375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A99DB-119F-4ADF-B4AA-21303EDE2D8B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7631-251C-4E83-AE0C-D3B87B3EA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4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663" y="151157"/>
            <a:ext cx="11964310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i="1" dirty="0" smtClean="0">
                <a:latin typeface="Bahnschrift Light" panose="020B0502040204020203" pitchFamily="34" charset="0"/>
              </a:rPr>
              <a:t>Year </a:t>
            </a:r>
            <a:r>
              <a:rPr lang="en-GB" sz="1400" i="1" dirty="0" smtClean="0">
                <a:latin typeface="Bahnschrift Light" panose="020B0502040204020203" pitchFamily="34" charset="0"/>
              </a:rPr>
              <a:t>4 </a:t>
            </a:r>
            <a:r>
              <a:rPr lang="en-GB" sz="1400" i="1" dirty="0" smtClean="0">
                <a:latin typeface="Bahnschrift Light" panose="020B0502040204020203" pitchFamily="34" charset="0"/>
              </a:rPr>
              <a:t>knowledge organiser. What’s over the hills?						                             </a:t>
            </a:r>
            <a:r>
              <a:rPr lang="en-GB" sz="1400" i="1" smtClean="0">
                <a:latin typeface="Bahnschrift Light" panose="020B0502040204020203" pitchFamily="34" charset="0"/>
              </a:rPr>
              <a:t>Summer </a:t>
            </a:r>
            <a:r>
              <a:rPr lang="en-GB" sz="1400" i="1" smtClean="0">
                <a:latin typeface="Bahnschrift Light" panose="020B0502040204020203" pitchFamily="34" charset="0"/>
              </a:rPr>
              <a:t>2 </a:t>
            </a:r>
            <a:endParaRPr lang="en-GB" sz="1400" i="1" dirty="0">
              <a:latin typeface="Bahnschrift Light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03928" y="3260417"/>
            <a:ext cx="2706348" cy="1384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Helen Beatrix Potter</a:t>
            </a:r>
            <a:r>
              <a:rPr lang="en-GB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en-GB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was </a:t>
            </a:r>
            <a:r>
              <a:rPr lang="en-GB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 English </a:t>
            </a:r>
            <a:r>
              <a:rPr lang="en-GB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writer and illustrator, best </a:t>
            </a:r>
            <a:r>
              <a:rPr lang="en-GB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known for her children's </a:t>
            </a:r>
            <a:r>
              <a:rPr lang="en-GB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books. </a:t>
            </a:r>
          </a:p>
          <a:p>
            <a:r>
              <a:rPr lang="en-GB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As a child she </a:t>
            </a:r>
            <a:r>
              <a:rPr lang="en-GB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had numerous pets and spent holidays in Scotland and the Lake </a:t>
            </a:r>
            <a:r>
              <a:rPr lang="en-GB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District, where she developed her love for painting and writing. </a:t>
            </a:r>
            <a:endParaRPr lang="en-GB" sz="1100" dirty="0">
              <a:solidFill>
                <a:schemeClr val="tx1">
                  <a:lumMod val="95000"/>
                  <a:lumOff val="5000"/>
                </a:schemeClr>
              </a:solidFill>
              <a:latin typeface="Bahnschrift Light" panose="020B050204020402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119095" y="3260417"/>
            <a:ext cx="3905554" cy="15696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GB" sz="1200" dirty="0"/>
              <a:t>There's only one actual lake in the Lake District.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GB" sz="1200" dirty="0"/>
              <a:t>It </a:t>
            </a:r>
            <a:r>
              <a:rPr lang="en-GB" sz="1200" dirty="0" smtClean="0"/>
              <a:t>rains</a:t>
            </a:r>
            <a:r>
              <a:rPr lang="en-GB" sz="1200" dirty="0"/>
              <a:t> </a:t>
            </a:r>
            <a:r>
              <a:rPr lang="en-GB" sz="1200" dirty="0" smtClean="0"/>
              <a:t>on average 200 days a year. </a:t>
            </a:r>
            <a:endParaRPr lang="en-GB" sz="12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GB" sz="1200" dirty="0" smtClean="0"/>
              <a:t>It is England's </a:t>
            </a:r>
            <a:r>
              <a:rPr lang="en-GB" sz="1200" dirty="0"/>
              <a:t>largest National Park</a:t>
            </a:r>
            <a:r>
              <a:rPr lang="en-GB" sz="1200" dirty="0" smtClean="0"/>
              <a:t>.</a:t>
            </a:r>
            <a:endParaRPr lang="en-GB" sz="1200" dirty="0"/>
          </a:p>
          <a:p>
            <a:pPr marL="171450" indent="-171450">
              <a:buFont typeface="Wingdings" panose="05000000000000000000" pitchFamily="2" charset="2"/>
              <a:buChar char="v"/>
              <a:tabLst>
                <a:tab pos="1079500" algn="l"/>
              </a:tabLst>
            </a:pPr>
            <a:r>
              <a:rPr lang="en-GB" sz="1200" dirty="0"/>
              <a:t>It's home to England's deepest natural </a:t>
            </a:r>
            <a:r>
              <a:rPr lang="en-GB" sz="1200" dirty="0" smtClean="0"/>
              <a:t>lake and the </a:t>
            </a:r>
            <a:r>
              <a:rPr lang="en-GB" sz="1200" dirty="0"/>
              <a:t>UK's largest natural </a:t>
            </a:r>
            <a:r>
              <a:rPr lang="en-GB" sz="1200" dirty="0" smtClean="0"/>
              <a:t>lake</a:t>
            </a:r>
            <a:r>
              <a:rPr lang="en-GB" sz="1200" dirty="0"/>
              <a:t> </a:t>
            </a:r>
            <a:r>
              <a:rPr lang="en-GB" sz="1200" dirty="0" smtClean="0"/>
              <a:t>– Lake Windermere. </a:t>
            </a:r>
            <a:endParaRPr lang="en-GB" sz="1200" dirty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GB" sz="1200" dirty="0" smtClean="0"/>
              <a:t>It is home to many types of wildlife. Including, Red squirrels! 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GB" sz="1200" dirty="0" smtClean="0"/>
              <a:t>It is famous for </a:t>
            </a:r>
            <a:r>
              <a:rPr lang="en-GB" sz="1200" dirty="0"/>
              <a:t>England's highest </a:t>
            </a:r>
            <a:r>
              <a:rPr lang="en-GB" sz="1200" dirty="0" smtClean="0"/>
              <a:t>peak – Scafell Pike.</a:t>
            </a:r>
            <a:endParaRPr lang="en-GB" sz="12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032474"/>
              </p:ext>
            </p:extLst>
          </p:nvPr>
        </p:nvGraphicFramePr>
        <p:xfrm>
          <a:off x="6116039" y="556439"/>
          <a:ext cx="5908610" cy="23926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426392">
                  <a:extLst>
                    <a:ext uri="{9D8B030D-6E8A-4147-A177-3AD203B41FA5}">
                      <a16:colId xmlns:a16="http://schemas.microsoft.com/office/drawing/2014/main" val="4119788920"/>
                    </a:ext>
                  </a:extLst>
                </a:gridCol>
                <a:gridCol w="4482218">
                  <a:extLst>
                    <a:ext uri="{9D8B030D-6E8A-4147-A177-3AD203B41FA5}">
                      <a16:colId xmlns:a16="http://schemas.microsoft.com/office/drawing/2014/main" val="21732183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Key words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546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Bahnschrift Light" panose="020B0502040204020203" pitchFamily="34" charset="0"/>
                        </a:rPr>
                        <a:t>Terrain </a:t>
                      </a:r>
                      <a:endParaRPr lang="en-GB" sz="1100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stretch of land, especially with regard to its physical features</a:t>
                      </a:r>
                      <a:endParaRPr lang="en-GB" sz="800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18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Bahnschrift Light" panose="020B0502040204020203" pitchFamily="34" charset="0"/>
                        </a:rPr>
                        <a:t>National park </a:t>
                      </a:r>
                      <a:endParaRPr lang="en-GB" sz="1100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area of countryside, or occasionally sea or fresh water, protected by the state for the enjoyment of the general public or the preservation of wildlife.</a:t>
                      </a:r>
                      <a:endParaRPr lang="en-GB" sz="800" b="1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39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Bahnschrift Light" panose="020B0502040204020203" pitchFamily="34" charset="0"/>
                        </a:rPr>
                        <a:t>Tourism </a:t>
                      </a:r>
                      <a:endParaRPr lang="en-GB" sz="1100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commercial organization and operation of holidays and visits to places of interest. </a:t>
                      </a:r>
                      <a:endParaRPr lang="en-GB" sz="800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7967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Bahnschrift Light" panose="020B0502040204020203" pitchFamily="34" charset="0"/>
                        </a:rPr>
                        <a:t>peak</a:t>
                      </a:r>
                      <a:endParaRPr lang="en-GB" sz="1100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 smtClean="0">
                          <a:effectLst/>
                          <a:latin typeface="+mn-lt"/>
                        </a:rPr>
                        <a:t>T</a:t>
                      </a:r>
                      <a:r>
                        <a:rPr lang="en-GB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 pointed top of a mountain.</a:t>
                      </a:r>
                      <a:endParaRPr lang="en-GB" sz="1100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393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latin typeface="Bahnschrift Light" panose="020B0502040204020203" pitchFamily="34" charset="0"/>
                        </a:rPr>
                        <a:t>Mountain </a:t>
                      </a:r>
                      <a:endParaRPr lang="en-GB" sz="1100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large natural elevation of the earth's surface rising abruptly from the surrounding level; a large steep hill.</a:t>
                      </a:r>
                      <a:endParaRPr lang="en-GB" sz="1100" dirty="0">
                        <a:latin typeface="Bahnschrift Ligh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150334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0662" y="4713985"/>
            <a:ext cx="3127501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Bahnschrift Light" panose="020B0502040204020203" pitchFamily="34" charset="0"/>
              </a:rPr>
              <a:t>Who are the characters?</a:t>
            </a:r>
            <a:endParaRPr lang="en-GB" sz="1200" i="1" dirty="0">
              <a:latin typeface="Bahnschrift Light" panose="020B0502040204020203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0662" y="5060057"/>
            <a:ext cx="3127501" cy="9079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200" dirty="0" smtClean="0"/>
              <a:t>Beatrix Potter wrote</a:t>
            </a:r>
            <a:r>
              <a:rPr lang="en-GB" sz="1200" dirty="0"/>
              <a:t> </a:t>
            </a:r>
            <a:r>
              <a:rPr lang="en-GB" sz="1200" b="1" dirty="0"/>
              <a:t>24 children's </a:t>
            </a:r>
            <a:r>
              <a:rPr lang="en-GB" sz="1200" b="1" dirty="0" smtClean="0"/>
              <a:t>tales</a:t>
            </a:r>
            <a:r>
              <a:rPr lang="en-GB" sz="1200" dirty="0"/>
              <a:t> </a:t>
            </a:r>
            <a:r>
              <a:rPr lang="en-GB" sz="1200" dirty="0" smtClean="0"/>
              <a:t>and </a:t>
            </a:r>
            <a:r>
              <a:rPr lang="en-GB" sz="1200" dirty="0"/>
              <a:t>brought to life many beloved animal characters, </a:t>
            </a:r>
            <a:r>
              <a:rPr lang="en-GB" sz="1200" dirty="0" smtClean="0"/>
              <a:t>including: Peter Rabbit, </a:t>
            </a:r>
            <a:r>
              <a:rPr lang="en-GB" sz="1200" dirty="0"/>
              <a:t>Jemima </a:t>
            </a:r>
            <a:r>
              <a:rPr lang="en-GB" sz="1200" dirty="0" smtClean="0"/>
              <a:t>Puddle-Duck and </a:t>
            </a:r>
            <a:r>
              <a:rPr lang="en-GB" sz="1200" dirty="0"/>
              <a:t>others</a:t>
            </a:r>
            <a:r>
              <a:rPr lang="en-GB" sz="1200" dirty="0" smtClean="0"/>
              <a:t>. </a:t>
            </a:r>
          </a:p>
          <a:p>
            <a:endParaRPr lang="en-GB" sz="500" i="0" dirty="0">
              <a:solidFill>
                <a:srgbClr val="231F20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662" y="547051"/>
            <a:ext cx="3127501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Bahnschrift Light" panose="020B0502040204020203" pitchFamily="34" charset="0"/>
              </a:rPr>
              <a:t>Where is the Lake District?</a:t>
            </a:r>
            <a:endParaRPr lang="en-GB" sz="1200" i="1" dirty="0">
              <a:latin typeface="Bahnschrift Light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24257" y="2947125"/>
            <a:ext cx="284880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Bahnschrift Light" panose="020B0502040204020203" pitchFamily="34" charset="0"/>
              </a:rPr>
              <a:t>Lake District facts. </a:t>
            </a:r>
            <a:r>
              <a:rPr lang="en-GB" sz="1200" b="1" i="1" dirty="0" smtClean="0">
                <a:latin typeface="Bahnschrift Light" panose="020B0502040204020203" pitchFamily="34" charset="0"/>
              </a:rPr>
              <a:t>Did you know?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314400" y="2923138"/>
            <a:ext cx="2706348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Bahnschrift Light" panose="020B0502040204020203" pitchFamily="34" charset="0"/>
              </a:rPr>
              <a:t>Who is Beatrix Potter?</a:t>
            </a:r>
            <a:endParaRPr lang="en-GB" sz="1200" i="1" dirty="0"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About the Lake District | Where2Wal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62" y="893504"/>
            <a:ext cx="3127501" cy="373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Rectangle 37"/>
          <p:cNvSpPr/>
          <p:nvPr/>
        </p:nvSpPr>
        <p:spPr>
          <a:xfrm>
            <a:off x="3303927" y="547050"/>
            <a:ext cx="2706348" cy="23083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sz="1200" dirty="0"/>
              <a:t>The Lake District is a region and national park in Cumbria in northwest England. A popular vacation destination, it’s known for its </a:t>
            </a:r>
            <a:r>
              <a:rPr lang="en-GB" sz="1200" dirty="0" smtClean="0"/>
              <a:t>lakes, mountains </a:t>
            </a:r>
            <a:r>
              <a:rPr lang="en-GB" sz="1200" dirty="0"/>
              <a:t>and historic literary associations. </a:t>
            </a:r>
            <a:endParaRPr lang="en-GB" sz="1200" dirty="0" smtClean="0"/>
          </a:p>
          <a:p>
            <a:pPr algn="just"/>
            <a:r>
              <a:rPr lang="en-GB" sz="1200" dirty="0" smtClean="0"/>
              <a:t>The world </a:t>
            </a:r>
            <a:r>
              <a:rPr lang="en-GB" sz="1200" dirty="0"/>
              <a:t>Heritage </a:t>
            </a:r>
            <a:r>
              <a:rPr lang="en-GB" sz="1200" dirty="0" smtClean="0"/>
              <a:t>Site is </a:t>
            </a:r>
            <a:r>
              <a:rPr lang="en-GB" sz="1200" dirty="0"/>
              <a:t>home to Scafell Pike - </a:t>
            </a:r>
            <a:r>
              <a:rPr lang="en-GB" sz="1200" dirty="0" smtClean="0"/>
              <a:t>the </a:t>
            </a:r>
            <a:r>
              <a:rPr lang="en-GB" sz="1200" dirty="0"/>
              <a:t>highest </a:t>
            </a:r>
            <a:r>
              <a:rPr lang="en-GB" sz="1200" dirty="0" smtClean="0"/>
              <a:t>mountain in England and the largest natural lake, Windermere. The Lake District is also known for it’s thriving local communities such as Keswick </a:t>
            </a:r>
            <a:r>
              <a:rPr lang="en-GB" sz="1200" dirty="0"/>
              <a:t>and Bowness-on-Windermere.</a:t>
            </a:r>
            <a:endParaRPr lang="en-GB" sz="600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3"/>
          <a:srcRect l="2581" t="30952" r="-1"/>
          <a:stretch/>
        </p:blipFill>
        <p:spPr>
          <a:xfrm>
            <a:off x="7204697" y="4990984"/>
            <a:ext cx="2814957" cy="1730081"/>
          </a:xfrm>
          <a:prstGeom prst="rect">
            <a:avLst/>
          </a:prstGeom>
        </p:spPr>
      </p:pic>
      <p:pic>
        <p:nvPicPr>
          <p:cNvPr id="1028" name="Picture 4" descr="Free Peter Rabbit Clipart | Beatrix potter illustrations, Peter rabbit and  friends, Beatrix pot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874" y="4897841"/>
            <a:ext cx="753892" cy="1376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eatrix Potter Artist, Storyteller and Countrywoman : Science - Fiction &amp;  Fantasy : The Best Audiobooks - Audioteka.com/e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6615" y="2923259"/>
            <a:ext cx="1987271" cy="1987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Jemima Puddle-Duck Lapel Pin - Beatrix Potter Shop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09" t="7480" r="20724" b="12113"/>
          <a:stretch/>
        </p:blipFill>
        <p:spPr bwMode="auto">
          <a:xfrm>
            <a:off x="6287602" y="4983276"/>
            <a:ext cx="864878" cy="1277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r Tod Lapel Pin - Beatrix Potter Shop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86" r="31854"/>
          <a:stretch/>
        </p:blipFill>
        <p:spPr bwMode="auto">
          <a:xfrm>
            <a:off x="4026628" y="5313795"/>
            <a:ext cx="679323" cy="150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Attraction - The World of Beatrix Potter Attracti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063" y="6085704"/>
            <a:ext cx="686246" cy="686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Beatrix Potter - Books, Movie &amp; Peter Rabbit - Biography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275" y="4870165"/>
            <a:ext cx="1818468" cy="1818468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01689" y="6178467"/>
            <a:ext cx="29332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 smtClean="0">
                <a:solidFill>
                  <a:srgbClr val="202124"/>
                </a:solidFill>
              </a:rPr>
              <a:t>“There </a:t>
            </a:r>
            <a:r>
              <a:rPr lang="en-GB" sz="1200" i="1" dirty="0">
                <a:solidFill>
                  <a:srgbClr val="202124"/>
                </a:solidFill>
              </a:rPr>
              <a:t>is something delicious about writing the first words of a story</a:t>
            </a:r>
            <a:r>
              <a:rPr lang="en-GB" sz="1200" i="1" dirty="0" smtClean="0">
                <a:solidFill>
                  <a:srgbClr val="202124"/>
                </a:solidFill>
              </a:rPr>
              <a:t>.” – Beatrix Potter</a:t>
            </a:r>
            <a:endParaRPr lang="en-GB" sz="1200" b="0" i="1" dirty="0">
              <a:solidFill>
                <a:srgbClr val="202124"/>
              </a:solidFill>
              <a:effectLst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071872" y="4966422"/>
            <a:ext cx="2015318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Bahnschrift Light" panose="020B0502040204020203" pitchFamily="34" charset="0"/>
              </a:rPr>
              <a:t>Lake district to Warrington.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8399417" y="5585881"/>
            <a:ext cx="212758" cy="8429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071871" y="5514027"/>
            <a:ext cx="2015319" cy="118494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100" i="0" dirty="0" smtClean="0">
                <a:solidFill>
                  <a:srgbClr val="231F20"/>
                </a:solidFill>
                <a:effectLst/>
              </a:rPr>
              <a:t>The Lake District is around 100 miles from Warrington. It has a rough and rocky mountain terrain, which </a:t>
            </a:r>
            <a:r>
              <a:rPr lang="en-GB" sz="1100" dirty="0" smtClean="0">
                <a:solidFill>
                  <a:srgbClr val="231F20"/>
                </a:solidFill>
              </a:rPr>
              <a:t>was created thousands of years ago due to intense volcanic activity!</a:t>
            </a:r>
            <a:endParaRPr lang="en-GB" sz="1100" i="0" dirty="0" smtClean="0">
              <a:solidFill>
                <a:srgbClr val="231F20"/>
              </a:solidFill>
              <a:effectLst/>
            </a:endParaRPr>
          </a:p>
          <a:p>
            <a:endParaRPr lang="en-GB" sz="500" i="0" dirty="0">
              <a:solidFill>
                <a:srgbClr val="231F2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5950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284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Light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Victoria Leach</cp:lastModifiedBy>
  <cp:revision>8</cp:revision>
  <dcterms:created xsi:type="dcterms:W3CDTF">2022-03-31T20:51:37Z</dcterms:created>
  <dcterms:modified xsi:type="dcterms:W3CDTF">2026-05-14T09:09:17Z</dcterms:modified>
</cp:coreProperties>
</file>