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463" autoAdjust="0"/>
  </p:normalViewPr>
  <p:slideViewPr>
    <p:cSldViewPr>
      <p:cViewPr varScale="1">
        <p:scale>
          <a:sx n="27" d="100"/>
          <a:sy n="27" d="100"/>
        </p:scale>
        <p:origin x="62" y="174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EC52C7-1639-49D6-B8E1-0D78641FE4B6}" type="datetimeFigureOut">
              <a:rPr lang="en-GB" smtClean="0"/>
              <a:t>12/10/2026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867F54-A1B7-48E9-B78A-8B62E3093581}" type="slidenum">
              <a:rPr lang="en-GB" smtClean="0"/>
              <a:t>‹#›</a:t>
            </a:fld>
            <a:endParaRPr lang="en-GB"/>
          </a:p>
        </p:txBody>
      </p:sp>
    </p:spTree>
    <p:extLst>
      <p:ext uri="{BB962C8B-B14F-4D97-AF65-F5344CB8AC3E}">
        <p14:creationId xmlns:p14="http://schemas.microsoft.com/office/powerpoint/2010/main" val="1178166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6867F54-A1B7-48E9-B78A-8B62E3093581}" type="slidenum">
              <a:rPr lang="en-GB" smtClean="0"/>
              <a:t>1</a:t>
            </a:fld>
            <a:endParaRPr lang="en-GB"/>
          </a:p>
        </p:txBody>
      </p:sp>
    </p:spTree>
    <p:extLst>
      <p:ext uri="{BB962C8B-B14F-4D97-AF65-F5344CB8AC3E}">
        <p14:creationId xmlns:p14="http://schemas.microsoft.com/office/powerpoint/2010/main" val="39706688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2A85AE21-CF14-442C-B237-346F207697CD}" type="datetimeFigureOut">
              <a:rPr lang="en-GB" smtClean="0"/>
              <a:t>12/10/2026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35B601E-2D9A-4C4B-8B7D-1CCEB8060BA5}" type="slidenum">
              <a:rPr lang="en-GB" smtClean="0"/>
              <a:t>‹#›</a:t>
            </a:fld>
            <a:endParaRPr lang="en-GB"/>
          </a:p>
        </p:txBody>
      </p:sp>
    </p:spTree>
    <p:extLst>
      <p:ext uri="{BB962C8B-B14F-4D97-AF65-F5344CB8AC3E}">
        <p14:creationId xmlns:p14="http://schemas.microsoft.com/office/powerpoint/2010/main" val="2220804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A85AE21-CF14-442C-B237-346F207697CD}" type="datetimeFigureOut">
              <a:rPr lang="en-GB" smtClean="0"/>
              <a:t>12/10/2026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35B601E-2D9A-4C4B-8B7D-1CCEB8060BA5}" type="slidenum">
              <a:rPr lang="en-GB" smtClean="0"/>
              <a:t>‹#›</a:t>
            </a:fld>
            <a:endParaRPr lang="en-GB"/>
          </a:p>
        </p:txBody>
      </p:sp>
    </p:spTree>
    <p:extLst>
      <p:ext uri="{BB962C8B-B14F-4D97-AF65-F5344CB8AC3E}">
        <p14:creationId xmlns:p14="http://schemas.microsoft.com/office/powerpoint/2010/main" val="12103018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A85AE21-CF14-442C-B237-346F207697CD}" type="datetimeFigureOut">
              <a:rPr lang="en-GB" smtClean="0"/>
              <a:t>12/10/2026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35B601E-2D9A-4C4B-8B7D-1CCEB8060BA5}" type="slidenum">
              <a:rPr lang="en-GB" smtClean="0"/>
              <a:t>‹#›</a:t>
            </a:fld>
            <a:endParaRPr lang="en-GB"/>
          </a:p>
        </p:txBody>
      </p:sp>
    </p:spTree>
    <p:extLst>
      <p:ext uri="{BB962C8B-B14F-4D97-AF65-F5344CB8AC3E}">
        <p14:creationId xmlns:p14="http://schemas.microsoft.com/office/powerpoint/2010/main" val="199326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2A85AE21-CF14-442C-B237-346F207697CD}" type="datetimeFigureOut">
              <a:rPr lang="en-GB" smtClean="0"/>
              <a:t>12/10/2026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35B601E-2D9A-4C4B-8B7D-1CCEB8060BA5}" type="slidenum">
              <a:rPr lang="en-GB" smtClean="0"/>
              <a:t>‹#›</a:t>
            </a:fld>
            <a:endParaRPr lang="en-GB"/>
          </a:p>
        </p:txBody>
      </p:sp>
    </p:spTree>
    <p:extLst>
      <p:ext uri="{BB962C8B-B14F-4D97-AF65-F5344CB8AC3E}">
        <p14:creationId xmlns:p14="http://schemas.microsoft.com/office/powerpoint/2010/main" val="8542515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2A85AE21-CF14-442C-B237-346F207697CD}" type="datetimeFigureOut">
              <a:rPr lang="en-GB" smtClean="0"/>
              <a:t>12/10/2026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35B601E-2D9A-4C4B-8B7D-1CCEB8060BA5}" type="slidenum">
              <a:rPr lang="en-GB" smtClean="0"/>
              <a:t>‹#›</a:t>
            </a:fld>
            <a:endParaRPr lang="en-GB"/>
          </a:p>
        </p:txBody>
      </p:sp>
    </p:spTree>
    <p:extLst>
      <p:ext uri="{BB962C8B-B14F-4D97-AF65-F5344CB8AC3E}">
        <p14:creationId xmlns:p14="http://schemas.microsoft.com/office/powerpoint/2010/main" val="23457030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2A85AE21-CF14-442C-B237-346F207697CD}" type="datetimeFigureOut">
              <a:rPr lang="en-GB" smtClean="0"/>
              <a:t>12/10/2026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35B601E-2D9A-4C4B-8B7D-1CCEB8060BA5}" type="slidenum">
              <a:rPr lang="en-GB" smtClean="0"/>
              <a:t>‹#›</a:t>
            </a:fld>
            <a:endParaRPr lang="en-GB"/>
          </a:p>
        </p:txBody>
      </p:sp>
    </p:spTree>
    <p:extLst>
      <p:ext uri="{BB962C8B-B14F-4D97-AF65-F5344CB8AC3E}">
        <p14:creationId xmlns:p14="http://schemas.microsoft.com/office/powerpoint/2010/main" val="3550166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85AE21-CF14-442C-B237-346F207697CD}" type="datetimeFigureOut">
              <a:rPr lang="en-GB" smtClean="0"/>
              <a:t>12/10/2026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35B601E-2D9A-4C4B-8B7D-1CCEB8060BA5}" type="slidenum">
              <a:rPr lang="en-GB" smtClean="0"/>
              <a:t>‹#›</a:t>
            </a:fld>
            <a:endParaRPr lang="en-GB"/>
          </a:p>
        </p:txBody>
      </p:sp>
    </p:spTree>
    <p:extLst>
      <p:ext uri="{BB962C8B-B14F-4D97-AF65-F5344CB8AC3E}">
        <p14:creationId xmlns:p14="http://schemas.microsoft.com/office/powerpoint/2010/main" val="20253202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85AE21-CF14-442C-B237-346F207697CD}" type="datetimeFigureOut">
              <a:rPr lang="en-GB" smtClean="0"/>
              <a:t>12/10/2026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35B601E-2D9A-4C4B-8B7D-1CCEB8060BA5}" type="slidenum">
              <a:rPr lang="en-GB" smtClean="0"/>
              <a:t>‹#›</a:t>
            </a:fld>
            <a:endParaRPr lang="en-GB"/>
          </a:p>
        </p:txBody>
      </p:sp>
    </p:spTree>
    <p:extLst>
      <p:ext uri="{BB962C8B-B14F-4D97-AF65-F5344CB8AC3E}">
        <p14:creationId xmlns:p14="http://schemas.microsoft.com/office/powerpoint/2010/main" val="7155752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85AE21-CF14-442C-B237-346F207697CD}" type="datetimeFigureOut">
              <a:rPr lang="en-GB" smtClean="0"/>
              <a:t>12/10/2026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35B601E-2D9A-4C4B-8B7D-1CCEB8060BA5}" type="slidenum">
              <a:rPr lang="en-GB" smtClean="0"/>
              <a:t>‹#›</a:t>
            </a:fld>
            <a:endParaRPr lang="en-GB"/>
          </a:p>
        </p:txBody>
      </p:sp>
    </p:spTree>
    <p:extLst>
      <p:ext uri="{BB962C8B-B14F-4D97-AF65-F5344CB8AC3E}">
        <p14:creationId xmlns:p14="http://schemas.microsoft.com/office/powerpoint/2010/main" val="35812913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A85AE21-CF14-442C-B237-346F207697CD}" type="datetimeFigureOut">
              <a:rPr lang="en-GB" smtClean="0"/>
              <a:t>12/10/2026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35B601E-2D9A-4C4B-8B7D-1CCEB8060BA5}" type="slidenum">
              <a:rPr lang="en-GB" smtClean="0"/>
              <a:t>‹#›</a:t>
            </a:fld>
            <a:endParaRPr lang="en-GB"/>
          </a:p>
        </p:txBody>
      </p:sp>
    </p:spTree>
    <p:extLst>
      <p:ext uri="{BB962C8B-B14F-4D97-AF65-F5344CB8AC3E}">
        <p14:creationId xmlns:p14="http://schemas.microsoft.com/office/powerpoint/2010/main" val="42641086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A85AE21-CF14-442C-B237-346F207697CD}" type="datetimeFigureOut">
              <a:rPr lang="en-GB" smtClean="0"/>
              <a:t>12/10/2026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35B601E-2D9A-4C4B-8B7D-1CCEB8060BA5}" type="slidenum">
              <a:rPr lang="en-GB" smtClean="0"/>
              <a:t>‹#›</a:t>
            </a:fld>
            <a:endParaRPr lang="en-GB"/>
          </a:p>
        </p:txBody>
      </p:sp>
    </p:spTree>
    <p:extLst>
      <p:ext uri="{BB962C8B-B14F-4D97-AF65-F5344CB8AC3E}">
        <p14:creationId xmlns:p14="http://schemas.microsoft.com/office/powerpoint/2010/main" val="41999615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85AE21-CF14-442C-B237-346F207697CD}" type="datetimeFigureOut">
              <a:rPr lang="en-GB" smtClean="0"/>
              <a:t>12/10/2026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5B601E-2D9A-4C4B-8B7D-1CCEB8060BA5}" type="slidenum">
              <a:rPr lang="en-GB" smtClean="0"/>
              <a:t>‹#›</a:t>
            </a:fld>
            <a:endParaRPr lang="en-GB"/>
          </a:p>
        </p:txBody>
      </p:sp>
    </p:spTree>
    <p:extLst>
      <p:ext uri="{BB962C8B-B14F-4D97-AF65-F5344CB8AC3E}">
        <p14:creationId xmlns:p14="http://schemas.microsoft.com/office/powerpoint/2010/main" val="1721059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3896548296"/>
              </p:ext>
            </p:extLst>
          </p:nvPr>
        </p:nvGraphicFramePr>
        <p:xfrm>
          <a:off x="6527036" y="369678"/>
          <a:ext cx="2541842" cy="6408712"/>
        </p:xfrm>
        <a:graphic>
          <a:graphicData uri="http://schemas.openxmlformats.org/drawingml/2006/table">
            <a:tbl>
              <a:tblPr firstRow="1" bandRow="1">
                <a:tableStyleId>{5C22544A-7EE6-4342-B048-85BDC9FD1C3A}</a:tableStyleId>
              </a:tblPr>
              <a:tblGrid>
                <a:gridCol w="1080119">
                  <a:extLst>
                    <a:ext uri="{9D8B030D-6E8A-4147-A177-3AD203B41FA5}">
                      <a16:colId xmlns:a16="http://schemas.microsoft.com/office/drawing/2014/main" val="20000"/>
                    </a:ext>
                  </a:extLst>
                </a:gridCol>
                <a:gridCol w="1461723">
                  <a:extLst>
                    <a:ext uri="{9D8B030D-6E8A-4147-A177-3AD203B41FA5}">
                      <a16:colId xmlns:a16="http://schemas.microsoft.com/office/drawing/2014/main" val="20001"/>
                    </a:ext>
                  </a:extLst>
                </a:gridCol>
              </a:tblGrid>
              <a:tr h="396066">
                <a:tc>
                  <a:txBody>
                    <a:bodyPr/>
                    <a:lstStyle/>
                    <a:p>
                      <a:r>
                        <a:rPr lang="en-GB" sz="1400" dirty="0" smtClean="0"/>
                        <a:t>Vocabulary </a:t>
                      </a:r>
                      <a:endParaRPr lang="en-GB" sz="1400" dirty="0"/>
                    </a:p>
                  </a:txBody>
                  <a:tcPr/>
                </a:tc>
                <a:tc>
                  <a:txBody>
                    <a:bodyPr/>
                    <a:lstStyle/>
                    <a:p>
                      <a:r>
                        <a:rPr lang="en-GB" sz="1400" dirty="0" smtClean="0"/>
                        <a:t>Meaning </a:t>
                      </a:r>
                      <a:endParaRPr lang="en-GB" sz="1400" dirty="0"/>
                    </a:p>
                  </a:txBody>
                  <a:tcPr/>
                </a:tc>
                <a:extLst>
                  <a:ext uri="{0D108BD9-81ED-4DB2-BD59-A6C34878D82A}">
                    <a16:rowId xmlns:a16="http://schemas.microsoft.com/office/drawing/2014/main" val="10000"/>
                  </a:ext>
                </a:extLst>
              </a:tr>
              <a:tr h="842282">
                <a:tc>
                  <a:txBody>
                    <a:bodyPr/>
                    <a:lstStyle/>
                    <a:p>
                      <a:r>
                        <a:rPr lang="en-GB" sz="1050" b="1" dirty="0" smtClean="0"/>
                        <a:t>Weather </a:t>
                      </a:r>
                      <a:endParaRPr lang="en-GB" sz="1050" b="1" dirty="0"/>
                    </a:p>
                  </a:txBody>
                  <a:tcPr/>
                </a:tc>
                <a:tc>
                  <a:txBody>
                    <a:bodyPr/>
                    <a:lstStyle/>
                    <a:p>
                      <a:r>
                        <a:rPr lang="en-GB" sz="1050" b="1" dirty="0" smtClean="0"/>
                        <a:t>The condition of the atmosphere in an area over a short period</a:t>
                      </a:r>
                      <a:r>
                        <a:rPr lang="en-GB" sz="1050" b="1" baseline="0" dirty="0" smtClean="0"/>
                        <a:t> of time.</a:t>
                      </a:r>
                      <a:endParaRPr lang="en-GB" sz="1050" b="1" dirty="0"/>
                    </a:p>
                  </a:txBody>
                  <a:tcPr/>
                </a:tc>
                <a:extLst>
                  <a:ext uri="{0D108BD9-81ED-4DB2-BD59-A6C34878D82A}">
                    <a16:rowId xmlns:a16="http://schemas.microsoft.com/office/drawing/2014/main" val="10001"/>
                  </a:ext>
                </a:extLst>
              </a:tr>
              <a:tr h="691874">
                <a:tc>
                  <a:txBody>
                    <a:bodyPr/>
                    <a:lstStyle/>
                    <a:p>
                      <a:r>
                        <a:rPr lang="en-GB" sz="1050" b="1" dirty="0" smtClean="0"/>
                        <a:t>Climate </a:t>
                      </a:r>
                      <a:endParaRPr lang="en-GB" sz="1050" b="1" dirty="0"/>
                    </a:p>
                  </a:txBody>
                  <a:tcPr/>
                </a:tc>
                <a:tc>
                  <a:txBody>
                    <a:bodyPr/>
                    <a:lstStyle/>
                    <a:p>
                      <a:r>
                        <a:rPr lang="en-GB" sz="1050" b="1" dirty="0" smtClean="0"/>
                        <a:t>The weather conditions  of a region over a long time.</a:t>
                      </a:r>
                      <a:endParaRPr lang="en-GB" sz="1050" b="1" dirty="0"/>
                    </a:p>
                  </a:txBody>
                  <a:tcPr/>
                </a:tc>
                <a:extLst>
                  <a:ext uri="{0D108BD9-81ED-4DB2-BD59-A6C34878D82A}">
                    <a16:rowId xmlns:a16="http://schemas.microsoft.com/office/drawing/2014/main" val="10002"/>
                  </a:ext>
                </a:extLst>
              </a:tr>
              <a:tr h="842282">
                <a:tc>
                  <a:txBody>
                    <a:bodyPr/>
                    <a:lstStyle/>
                    <a:p>
                      <a:r>
                        <a:rPr lang="en-GB" sz="1200" b="1" dirty="0" smtClean="0">
                          <a:solidFill>
                            <a:schemeClr val="tx1"/>
                          </a:solidFill>
                        </a:rPr>
                        <a:t>Denmark</a:t>
                      </a:r>
                      <a:endParaRPr lang="en-GB" sz="1200" b="1" dirty="0">
                        <a:solidFill>
                          <a:schemeClr val="tx1"/>
                        </a:solidFill>
                      </a:endParaRPr>
                    </a:p>
                  </a:txBody>
                  <a:tcPr/>
                </a:tc>
                <a:tc>
                  <a:txBody>
                    <a:bodyPr/>
                    <a:lstStyle/>
                    <a:p>
                      <a:r>
                        <a:rPr lang="en-GB" sz="1200" dirty="0" smtClean="0">
                          <a:solidFill>
                            <a:schemeClr val="tx1"/>
                          </a:solidFill>
                        </a:rPr>
                        <a:t>A country in Northern Europe  made up of many islands.</a:t>
                      </a:r>
                      <a:endParaRPr lang="en-GB" sz="1200" dirty="0">
                        <a:solidFill>
                          <a:schemeClr val="tx1"/>
                        </a:solidFill>
                      </a:endParaRPr>
                    </a:p>
                  </a:txBody>
                  <a:tcPr/>
                </a:tc>
                <a:extLst>
                  <a:ext uri="{0D108BD9-81ED-4DB2-BD59-A6C34878D82A}">
                    <a16:rowId xmlns:a16="http://schemas.microsoft.com/office/drawing/2014/main" val="10003"/>
                  </a:ext>
                </a:extLst>
              </a:tr>
              <a:tr h="1119124">
                <a:tc>
                  <a:txBody>
                    <a:bodyPr/>
                    <a:lstStyle/>
                    <a:p>
                      <a:r>
                        <a:rPr lang="en-GB" sz="1100" b="1">
                          <a:effectLst/>
                        </a:rPr>
                        <a:t>Wind turbine</a:t>
                      </a:r>
                    </a:p>
                  </a:txBody>
                  <a:tcPr anchor="ctr"/>
                </a:tc>
                <a:tc>
                  <a:txBody>
                    <a:bodyPr/>
                    <a:lstStyle/>
                    <a:p>
                      <a:r>
                        <a:rPr lang="en-US" sz="1100">
                          <a:effectLst/>
                        </a:rPr>
                        <a:t>A tall structure with large blades that uses wind to generate electricity. Denmark is famous for using wind power.</a:t>
                      </a:r>
                    </a:p>
                  </a:txBody>
                  <a:tcPr anchor="ctr"/>
                </a:tc>
                <a:extLst>
                  <a:ext uri="{0D108BD9-81ED-4DB2-BD59-A6C34878D82A}">
                    <a16:rowId xmlns:a16="http://schemas.microsoft.com/office/drawing/2014/main" val="10004"/>
                  </a:ext>
                </a:extLst>
              </a:tr>
              <a:tr h="992688">
                <a:tc>
                  <a:txBody>
                    <a:bodyPr/>
                    <a:lstStyle/>
                    <a:p>
                      <a:r>
                        <a:rPr lang="en-GB" sz="1100" b="1">
                          <a:effectLst/>
                        </a:rPr>
                        <a:t>Harbour</a:t>
                      </a:r>
                    </a:p>
                  </a:txBody>
                  <a:tcPr anchor="ctr"/>
                </a:tc>
                <a:tc>
                  <a:txBody>
                    <a:bodyPr/>
                    <a:lstStyle/>
                    <a:p>
                      <a:r>
                        <a:rPr lang="en-US" sz="1100">
                          <a:effectLst/>
                        </a:rPr>
                        <a:t>A sheltered area where boats and ships can dock safely.</a:t>
                      </a:r>
                    </a:p>
                  </a:txBody>
                  <a:tcPr anchor="ctr"/>
                </a:tc>
                <a:extLst>
                  <a:ext uri="{0D108BD9-81ED-4DB2-BD59-A6C34878D82A}">
                    <a16:rowId xmlns:a16="http://schemas.microsoft.com/office/drawing/2014/main" val="10005"/>
                  </a:ext>
                </a:extLst>
              </a:tr>
              <a:tr h="1089181">
                <a:tc>
                  <a:txBody>
                    <a:bodyPr/>
                    <a:lstStyle/>
                    <a:p>
                      <a:r>
                        <a:rPr lang="en-GB" sz="1100" b="1">
                          <a:effectLst/>
                        </a:rPr>
                        <a:t>Copenhagen</a:t>
                      </a:r>
                    </a:p>
                  </a:txBody>
                  <a:tcPr anchor="ctr"/>
                </a:tc>
                <a:tc>
                  <a:txBody>
                    <a:bodyPr/>
                    <a:lstStyle/>
                    <a:p>
                      <a:r>
                        <a:rPr lang="en-US" sz="1100">
                          <a:effectLst/>
                        </a:rPr>
                        <a:t>The capital city of Denmark and the country's largest city.</a:t>
                      </a:r>
                    </a:p>
                  </a:txBody>
                  <a:tcPr anchor="ctr"/>
                </a:tc>
                <a:extLst>
                  <a:ext uri="{0D108BD9-81ED-4DB2-BD59-A6C34878D82A}">
                    <a16:rowId xmlns:a16="http://schemas.microsoft.com/office/drawing/2014/main" val="10006"/>
                  </a:ext>
                </a:extLst>
              </a:tr>
              <a:tr h="435215">
                <a:tc>
                  <a:txBody>
                    <a:bodyPr/>
                    <a:lstStyle/>
                    <a:p>
                      <a:r>
                        <a:rPr lang="en-GB" sz="1100" b="1" dirty="0">
                          <a:effectLst/>
                        </a:rPr>
                        <a:t>Baltic Sea</a:t>
                      </a:r>
                    </a:p>
                  </a:txBody>
                  <a:tcPr anchor="ctr"/>
                </a:tc>
                <a:tc>
                  <a:txBody>
                    <a:bodyPr/>
                    <a:lstStyle/>
                    <a:p>
                      <a:r>
                        <a:rPr lang="en-US" sz="1100" dirty="0">
                          <a:effectLst/>
                        </a:rPr>
                        <a:t>A sea located to the east of Denmark.</a:t>
                      </a:r>
                    </a:p>
                  </a:txBody>
                  <a:tcPr anchor="ctr"/>
                </a:tc>
                <a:extLst>
                  <a:ext uri="{0D108BD9-81ED-4DB2-BD59-A6C34878D82A}">
                    <a16:rowId xmlns:a16="http://schemas.microsoft.com/office/drawing/2014/main" val="10007"/>
                  </a:ext>
                </a:extLst>
              </a:tr>
            </a:tbl>
          </a:graphicData>
        </a:graphic>
      </p:graphicFrame>
      <p:sp>
        <p:nvSpPr>
          <p:cNvPr id="6" name="TextBox 5"/>
          <p:cNvSpPr txBox="1"/>
          <p:nvPr/>
        </p:nvSpPr>
        <p:spPr>
          <a:xfrm>
            <a:off x="2909757" y="817135"/>
            <a:ext cx="2448272" cy="3570208"/>
          </a:xfrm>
          <a:prstGeom prst="rect">
            <a:avLst/>
          </a:prstGeom>
          <a:noFill/>
          <a:ln>
            <a:solidFill>
              <a:schemeClr val="tx1"/>
            </a:solidFill>
          </a:ln>
        </p:spPr>
        <p:txBody>
          <a:bodyPr wrap="square" rtlCol="0">
            <a:spAutoFit/>
          </a:bodyPr>
          <a:lstStyle/>
          <a:p>
            <a:r>
              <a:rPr lang="en-GB" sz="1000" b="1" dirty="0" smtClean="0">
                <a:solidFill>
                  <a:srgbClr val="FF0000"/>
                </a:solidFill>
              </a:rPr>
              <a:t>Denmark’s Geography</a:t>
            </a:r>
          </a:p>
          <a:p>
            <a:endParaRPr lang="en-GB" sz="1200" b="1" dirty="0" smtClean="0">
              <a:solidFill>
                <a:schemeClr val="tx2"/>
              </a:solidFill>
            </a:endParaRPr>
          </a:p>
          <a:p>
            <a:endParaRPr lang="en-GB" sz="1200" b="1" dirty="0">
              <a:solidFill>
                <a:schemeClr val="tx2"/>
              </a:solidFill>
            </a:endParaRPr>
          </a:p>
          <a:p>
            <a:endParaRPr lang="en-GB" sz="1200" b="1" dirty="0" smtClean="0">
              <a:solidFill>
                <a:schemeClr val="tx2"/>
              </a:solidFill>
            </a:endParaRPr>
          </a:p>
          <a:p>
            <a:endParaRPr lang="en-GB" sz="1200" b="1" dirty="0">
              <a:solidFill>
                <a:schemeClr val="tx2"/>
              </a:solidFill>
            </a:endParaRPr>
          </a:p>
          <a:p>
            <a:endParaRPr lang="en-GB" sz="1200" b="1" dirty="0" smtClean="0">
              <a:solidFill>
                <a:schemeClr val="tx2"/>
              </a:solidFill>
            </a:endParaRPr>
          </a:p>
          <a:p>
            <a:endParaRPr lang="en-GB" sz="1200" b="1" dirty="0">
              <a:solidFill>
                <a:schemeClr val="tx2"/>
              </a:solidFill>
            </a:endParaRPr>
          </a:p>
          <a:p>
            <a:endParaRPr lang="en-GB" sz="1200" b="1" dirty="0" smtClean="0">
              <a:solidFill>
                <a:schemeClr val="tx2"/>
              </a:solidFill>
            </a:endParaRPr>
          </a:p>
          <a:p>
            <a:endParaRPr lang="en-GB" sz="1200" b="1" dirty="0">
              <a:solidFill>
                <a:schemeClr val="tx2"/>
              </a:solidFill>
            </a:endParaRPr>
          </a:p>
          <a:p>
            <a:endParaRPr lang="en-GB" sz="1200" b="1" dirty="0">
              <a:solidFill>
                <a:schemeClr val="tx2"/>
              </a:solidFill>
            </a:endParaRPr>
          </a:p>
          <a:p>
            <a:endParaRPr lang="en-GB" sz="1200" b="1" dirty="0" smtClean="0">
              <a:solidFill>
                <a:schemeClr val="tx2"/>
              </a:solidFill>
            </a:endParaRPr>
          </a:p>
          <a:p>
            <a:endParaRPr lang="en-GB" sz="1200" b="1" dirty="0">
              <a:solidFill>
                <a:schemeClr val="tx2"/>
              </a:solidFill>
            </a:endParaRPr>
          </a:p>
          <a:p>
            <a:endParaRPr lang="en-GB" sz="1200" b="1" dirty="0" smtClean="0">
              <a:solidFill>
                <a:schemeClr val="tx2"/>
              </a:solidFill>
            </a:endParaRPr>
          </a:p>
          <a:p>
            <a:endParaRPr lang="en-GB" sz="1200" b="1" dirty="0" smtClean="0">
              <a:solidFill>
                <a:schemeClr val="tx2"/>
              </a:solidFill>
            </a:endParaRPr>
          </a:p>
          <a:p>
            <a:endParaRPr lang="en-GB" sz="1200" b="1" dirty="0" smtClean="0">
              <a:solidFill>
                <a:schemeClr val="tx2"/>
              </a:solidFill>
            </a:endParaRPr>
          </a:p>
          <a:p>
            <a:endParaRPr lang="en-GB" sz="1200" b="1" dirty="0" smtClean="0">
              <a:solidFill>
                <a:srgbClr val="FF0000"/>
              </a:solidFill>
            </a:endParaRPr>
          </a:p>
          <a:p>
            <a:endParaRPr lang="en-GB" sz="1200" b="1" dirty="0">
              <a:solidFill>
                <a:srgbClr val="FF0000"/>
              </a:solidFill>
            </a:endParaRPr>
          </a:p>
          <a:p>
            <a:endParaRPr lang="en-GB" sz="1200" b="1" dirty="0" smtClean="0">
              <a:solidFill>
                <a:srgbClr val="FF0000"/>
              </a:solidFill>
            </a:endParaRPr>
          </a:p>
          <a:p>
            <a:endParaRPr lang="en-GB" sz="1200" b="1" dirty="0" smtClean="0">
              <a:solidFill>
                <a:srgbClr val="FF0000"/>
              </a:solidFill>
            </a:endParaRPr>
          </a:p>
        </p:txBody>
      </p:sp>
      <p:sp>
        <p:nvSpPr>
          <p:cNvPr id="10" name="TextBox 9"/>
          <p:cNvSpPr txBox="1"/>
          <p:nvPr/>
        </p:nvSpPr>
        <p:spPr>
          <a:xfrm>
            <a:off x="2944617" y="4521559"/>
            <a:ext cx="3488039" cy="2192908"/>
          </a:xfrm>
          <a:prstGeom prst="rect">
            <a:avLst/>
          </a:prstGeom>
          <a:noFill/>
          <a:ln>
            <a:solidFill>
              <a:schemeClr val="tx1"/>
            </a:solidFill>
          </a:ln>
        </p:spPr>
        <p:txBody>
          <a:bodyPr wrap="square" rtlCol="0">
            <a:spAutoFit/>
          </a:bodyPr>
          <a:lstStyle/>
          <a:p>
            <a:pPr algn="ctr"/>
            <a:endParaRPr lang="en-US" sz="1050" dirty="0" smtClean="0">
              <a:latin typeface="Comic Sans MS" panose="030F0702030302020204" pitchFamily="66" charset="0"/>
            </a:endParaRPr>
          </a:p>
          <a:p>
            <a:pPr algn="ctr"/>
            <a:r>
              <a:rPr lang="en-US" sz="1050" dirty="0" smtClean="0">
                <a:latin typeface="Comic Sans MS" panose="030F0702030302020204" pitchFamily="66" charset="0"/>
              </a:rPr>
              <a:t>Denmark </a:t>
            </a:r>
            <a:r>
              <a:rPr lang="en-US" sz="1050" dirty="0">
                <a:latin typeface="Comic Sans MS" panose="030F0702030302020204" pitchFamily="66" charset="0"/>
              </a:rPr>
              <a:t>is a small country in northern Europe and is part of a region called Scandinavia. It is made up of a peninsula called Jutland and over 400 islands. The capital city is Copenhagen. Denmark is known for its long coastline, </a:t>
            </a:r>
            <a:r>
              <a:rPr lang="en-US" sz="1050" dirty="0" err="1" smtClean="0">
                <a:latin typeface="Comic Sans MS" panose="030F0702030302020204" pitchFamily="66" charset="0"/>
              </a:rPr>
              <a:t>colourful</a:t>
            </a:r>
            <a:r>
              <a:rPr lang="en-US" sz="1050" dirty="0" smtClean="0">
                <a:latin typeface="Comic Sans MS" panose="030F0702030302020204" pitchFamily="66" charset="0"/>
              </a:rPr>
              <a:t> </a:t>
            </a:r>
            <a:r>
              <a:rPr lang="en-US" sz="1050" dirty="0">
                <a:latin typeface="Comic Sans MS" panose="030F0702030302020204" pitchFamily="66" charset="0"/>
              </a:rPr>
              <a:t>buildings and use of renewable energy, especially wind power. </a:t>
            </a:r>
            <a:endParaRPr lang="en-GB" sz="1050" b="1" dirty="0" smtClean="0">
              <a:solidFill>
                <a:srgbClr val="FF0000"/>
              </a:solidFill>
              <a:latin typeface="Comic Sans MS" panose="030F0702030302020204" pitchFamily="66" charset="0"/>
            </a:endParaRPr>
          </a:p>
          <a:p>
            <a:pPr algn="ctr"/>
            <a:endParaRPr lang="en-GB" sz="1050" b="1" dirty="0" smtClean="0">
              <a:solidFill>
                <a:srgbClr val="FF0000"/>
              </a:solidFill>
              <a:latin typeface="Comic Sans MS" panose="030F0702030302020204" pitchFamily="66" charset="0"/>
            </a:endParaRPr>
          </a:p>
          <a:p>
            <a:pPr algn="ctr"/>
            <a:r>
              <a:rPr lang="en-US" sz="1050" dirty="0">
                <a:latin typeface="Comic Sans MS" panose="030F0702030302020204" pitchFamily="66" charset="0"/>
              </a:rPr>
              <a:t>Most people speak Danish and the country is surrounded by the North Sea and the Baltic Sea. Denmark is one of the happiest countries in the world and has strong links to the United Kingdom through history, trade and culture</a:t>
            </a:r>
            <a:r>
              <a:rPr lang="en-US" sz="1050" dirty="0" smtClean="0">
                <a:latin typeface="Comic Sans MS" panose="030F0702030302020204" pitchFamily="66" charset="0"/>
              </a:rPr>
              <a:t>.</a:t>
            </a:r>
            <a:endParaRPr lang="en-US" sz="1050" dirty="0">
              <a:latin typeface="Comic Sans MS" panose="030F0702030302020204" pitchFamily="66" charset="0"/>
            </a:endParaRPr>
          </a:p>
        </p:txBody>
      </p:sp>
      <p:sp>
        <p:nvSpPr>
          <p:cNvPr id="7" name="TextBox 6"/>
          <p:cNvSpPr txBox="1"/>
          <p:nvPr/>
        </p:nvSpPr>
        <p:spPr>
          <a:xfrm>
            <a:off x="107504" y="116632"/>
            <a:ext cx="2304256" cy="261610"/>
          </a:xfrm>
          <a:prstGeom prst="rect">
            <a:avLst/>
          </a:prstGeom>
          <a:noFill/>
        </p:spPr>
        <p:txBody>
          <a:bodyPr wrap="square" rtlCol="0">
            <a:spAutoFit/>
          </a:bodyPr>
          <a:lstStyle/>
          <a:p>
            <a:r>
              <a:rPr lang="en-US" sz="1100" b="1" dirty="0" smtClean="0"/>
              <a:t>In Year 5 our geography topic is ...</a:t>
            </a:r>
            <a:endParaRPr lang="en-US" sz="1100" b="1" dirty="0"/>
          </a:p>
        </p:txBody>
      </p:sp>
      <p:pic>
        <p:nvPicPr>
          <p:cNvPr id="1034"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007754" y="-12834198"/>
            <a:ext cx="81304" cy="457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TextBox 19"/>
          <p:cNvSpPr txBox="1"/>
          <p:nvPr/>
        </p:nvSpPr>
        <p:spPr>
          <a:xfrm>
            <a:off x="5792935" y="355960"/>
            <a:ext cx="608310" cy="369332"/>
          </a:xfrm>
          <a:prstGeom prst="rect">
            <a:avLst/>
          </a:prstGeom>
          <a:noFill/>
        </p:spPr>
        <p:txBody>
          <a:bodyPr wrap="square" rtlCol="0">
            <a:spAutoFit/>
          </a:bodyPr>
          <a:lstStyle/>
          <a:p>
            <a:pPr algn="ctr"/>
            <a:r>
              <a:rPr lang="en-GB" sz="900" dirty="0" smtClean="0"/>
              <a:t>Danish flag </a:t>
            </a:r>
            <a:endParaRPr lang="en-GB" sz="900" dirty="0"/>
          </a:p>
        </p:txBody>
      </p:sp>
      <p:pic>
        <p:nvPicPr>
          <p:cNvPr id="9" name="Picture 8"/>
          <p:cNvPicPr>
            <a:picLocks noChangeAspect="1"/>
          </p:cNvPicPr>
          <p:nvPr/>
        </p:nvPicPr>
        <p:blipFill>
          <a:blip r:embed="rId4"/>
          <a:stretch>
            <a:fillRect/>
          </a:stretch>
        </p:blipFill>
        <p:spPr>
          <a:xfrm>
            <a:off x="2375059" y="47138"/>
            <a:ext cx="2949719" cy="759568"/>
          </a:xfrm>
          <a:prstGeom prst="rect">
            <a:avLst/>
          </a:prstGeom>
        </p:spPr>
      </p:pic>
      <p:pic>
        <p:nvPicPr>
          <p:cNvPr id="11" name="Picture 2" descr="File:Flag of Denmark.svg - Wikimedia Commons"/>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24027" y="789489"/>
            <a:ext cx="981673" cy="74290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Denmark's geography and history revealed through a detailed map"/>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33372" y="1190830"/>
            <a:ext cx="2133345" cy="294545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2" name="Table 11"/>
          <p:cNvGraphicFramePr>
            <a:graphicFrameLocks noGrp="1"/>
          </p:cNvGraphicFramePr>
          <p:nvPr>
            <p:extLst>
              <p:ext uri="{D42A27DB-BD31-4B8C-83A1-F6EECF244321}">
                <p14:modId xmlns:p14="http://schemas.microsoft.com/office/powerpoint/2010/main" val="1726394340"/>
              </p:ext>
            </p:extLst>
          </p:nvPr>
        </p:nvGraphicFramePr>
        <p:xfrm>
          <a:off x="79863" y="789489"/>
          <a:ext cx="2763895" cy="6035107"/>
        </p:xfrm>
        <a:graphic>
          <a:graphicData uri="http://schemas.openxmlformats.org/drawingml/2006/table">
            <a:tbl>
              <a:tblPr>
                <a:tableStyleId>{3C2FFA5D-87B4-456A-9821-1D502468CF0F}</a:tableStyleId>
              </a:tblPr>
              <a:tblGrid>
                <a:gridCol w="1022413">
                  <a:extLst>
                    <a:ext uri="{9D8B030D-6E8A-4147-A177-3AD203B41FA5}">
                      <a16:colId xmlns:a16="http://schemas.microsoft.com/office/drawing/2014/main" val="1849971283"/>
                    </a:ext>
                  </a:extLst>
                </a:gridCol>
                <a:gridCol w="1741482">
                  <a:extLst>
                    <a:ext uri="{9D8B030D-6E8A-4147-A177-3AD203B41FA5}">
                      <a16:colId xmlns:a16="http://schemas.microsoft.com/office/drawing/2014/main" val="972621885"/>
                    </a:ext>
                  </a:extLst>
                </a:gridCol>
              </a:tblGrid>
              <a:tr h="431624">
                <a:tc>
                  <a:txBody>
                    <a:bodyPr/>
                    <a:lstStyle/>
                    <a:p>
                      <a:r>
                        <a:rPr lang="en-GB" sz="1300"/>
                        <a:t>Key Information</a:t>
                      </a:r>
                    </a:p>
                  </a:txBody>
                  <a:tcPr marL="65594" marR="65594" marT="32797" marB="32797" anchor="ctr"/>
                </a:tc>
                <a:tc>
                  <a:txBody>
                    <a:bodyPr/>
                    <a:lstStyle/>
                    <a:p>
                      <a:endParaRPr lang="en-GB" sz="1300"/>
                    </a:p>
                  </a:txBody>
                  <a:tcPr marL="65594" marR="65594" marT="32797" marB="32797" anchor="ctr"/>
                </a:tc>
                <a:extLst>
                  <a:ext uri="{0D108BD9-81ED-4DB2-BD59-A6C34878D82A}">
                    <a16:rowId xmlns:a16="http://schemas.microsoft.com/office/drawing/2014/main" val="3932628484"/>
                  </a:ext>
                </a:extLst>
              </a:tr>
              <a:tr h="244216">
                <a:tc>
                  <a:txBody>
                    <a:bodyPr/>
                    <a:lstStyle/>
                    <a:p>
                      <a:r>
                        <a:rPr lang="en-GB" sz="1100"/>
                        <a:t>Currency:</a:t>
                      </a:r>
                    </a:p>
                  </a:txBody>
                  <a:tcPr marL="65594" marR="65594" marT="32797" marB="32797" anchor="ctr"/>
                </a:tc>
                <a:tc>
                  <a:txBody>
                    <a:bodyPr/>
                    <a:lstStyle/>
                    <a:p>
                      <a:r>
                        <a:rPr lang="en-GB" sz="1100"/>
                        <a:t>Danish krone (DKK)</a:t>
                      </a:r>
                    </a:p>
                  </a:txBody>
                  <a:tcPr marL="65594" marR="65594" marT="32797" marB="32797" anchor="ctr"/>
                </a:tc>
                <a:extLst>
                  <a:ext uri="{0D108BD9-81ED-4DB2-BD59-A6C34878D82A}">
                    <a16:rowId xmlns:a16="http://schemas.microsoft.com/office/drawing/2014/main" val="1896762190"/>
                  </a:ext>
                </a:extLst>
              </a:tr>
              <a:tr h="251697">
                <a:tc>
                  <a:txBody>
                    <a:bodyPr/>
                    <a:lstStyle/>
                    <a:p>
                      <a:r>
                        <a:rPr lang="en-GB" sz="1100"/>
                        <a:t>Language:</a:t>
                      </a:r>
                    </a:p>
                  </a:txBody>
                  <a:tcPr marL="65594" marR="65594" marT="32797" marB="32797" anchor="ctr"/>
                </a:tc>
                <a:tc>
                  <a:txBody>
                    <a:bodyPr/>
                    <a:lstStyle/>
                    <a:p>
                      <a:r>
                        <a:rPr lang="en-GB" sz="1100"/>
                        <a:t>Danish</a:t>
                      </a:r>
                    </a:p>
                  </a:txBody>
                  <a:tcPr marL="65594" marR="65594" marT="32797" marB="32797" anchor="ctr"/>
                </a:tc>
                <a:extLst>
                  <a:ext uri="{0D108BD9-81ED-4DB2-BD59-A6C34878D82A}">
                    <a16:rowId xmlns:a16="http://schemas.microsoft.com/office/drawing/2014/main" val="2425941104"/>
                  </a:ext>
                </a:extLst>
              </a:tr>
              <a:tr h="528368">
                <a:tc>
                  <a:txBody>
                    <a:bodyPr/>
                    <a:lstStyle/>
                    <a:p>
                      <a:r>
                        <a:rPr lang="en-GB" sz="1100"/>
                        <a:t>Religion:</a:t>
                      </a:r>
                    </a:p>
                  </a:txBody>
                  <a:tcPr marL="65594" marR="65594" marT="32797" marB="32797" anchor="ctr"/>
                </a:tc>
                <a:tc>
                  <a:txBody>
                    <a:bodyPr/>
                    <a:lstStyle/>
                    <a:p>
                      <a:r>
                        <a:rPr lang="en-US" sz="1100"/>
                        <a:t>Christianity – mainly Lutheran (Church of Denmark)</a:t>
                      </a:r>
                    </a:p>
                  </a:txBody>
                  <a:tcPr marL="65594" marR="65594" marT="32797" marB="32797" anchor="ctr"/>
                </a:tc>
                <a:extLst>
                  <a:ext uri="{0D108BD9-81ED-4DB2-BD59-A6C34878D82A}">
                    <a16:rowId xmlns:a16="http://schemas.microsoft.com/office/drawing/2014/main" val="549323303"/>
                  </a:ext>
                </a:extLst>
              </a:tr>
              <a:tr h="329009">
                <a:tc>
                  <a:txBody>
                    <a:bodyPr/>
                    <a:lstStyle/>
                    <a:p>
                      <a:r>
                        <a:rPr lang="en-GB" sz="1100"/>
                        <a:t>Continent:</a:t>
                      </a:r>
                    </a:p>
                  </a:txBody>
                  <a:tcPr marL="65594" marR="65594" marT="32797" marB="32797" anchor="ctr"/>
                </a:tc>
                <a:tc>
                  <a:txBody>
                    <a:bodyPr/>
                    <a:lstStyle/>
                    <a:p>
                      <a:r>
                        <a:rPr lang="en-GB" sz="1100"/>
                        <a:t>Europe</a:t>
                      </a:r>
                    </a:p>
                  </a:txBody>
                  <a:tcPr marL="65594" marR="65594" marT="32797" marB="32797" anchor="ctr"/>
                </a:tc>
                <a:extLst>
                  <a:ext uri="{0D108BD9-81ED-4DB2-BD59-A6C34878D82A}">
                    <a16:rowId xmlns:a16="http://schemas.microsoft.com/office/drawing/2014/main" val="1068907597"/>
                  </a:ext>
                </a:extLst>
              </a:tr>
              <a:tr h="329009">
                <a:tc>
                  <a:txBody>
                    <a:bodyPr/>
                    <a:lstStyle/>
                    <a:p>
                      <a:r>
                        <a:rPr lang="en-GB" sz="1100"/>
                        <a:t>Capital city:</a:t>
                      </a:r>
                    </a:p>
                  </a:txBody>
                  <a:tcPr marL="65594" marR="65594" marT="32797" marB="32797" anchor="ctr"/>
                </a:tc>
                <a:tc>
                  <a:txBody>
                    <a:bodyPr/>
                    <a:lstStyle/>
                    <a:p>
                      <a:r>
                        <a:rPr lang="en-GB" sz="1100"/>
                        <a:t>Copenhagen</a:t>
                      </a:r>
                    </a:p>
                  </a:txBody>
                  <a:tcPr marL="65594" marR="65594" marT="32797" marB="32797" anchor="ctr"/>
                </a:tc>
                <a:extLst>
                  <a:ext uri="{0D108BD9-81ED-4DB2-BD59-A6C34878D82A}">
                    <a16:rowId xmlns:a16="http://schemas.microsoft.com/office/drawing/2014/main" val="1034763579"/>
                  </a:ext>
                </a:extLst>
              </a:tr>
              <a:tr h="531326">
                <a:tc>
                  <a:txBody>
                    <a:bodyPr/>
                    <a:lstStyle/>
                    <a:p>
                      <a:r>
                        <a:rPr lang="en-GB" sz="1100"/>
                        <a:t>Flight time:</a:t>
                      </a:r>
                    </a:p>
                  </a:txBody>
                  <a:tcPr marL="65594" marR="65594" marT="32797" marB="32797" anchor="ctr"/>
                </a:tc>
                <a:tc>
                  <a:txBody>
                    <a:bodyPr/>
                    <a:lstStyle/>
                    <a:p>
                      <a:r>
                        <a:rPr lang="en-US" sz="1100" dirty="0"/>
                        <a:t>It would take around 2 hours to fly from Manchester to Denmark.</a:t>
                      </a:r>
                    </a:p>
                  </a:txBody>
                  <a:tcPr marL="65594" marR="65594" marT="32797" marB="32797" anchor="ctr"/>
                </a:tc>
                <a:extLst>
                  <a:ext uri="{0D108BD9-81ED-4DB2-BD59-A6C34878D82A}">
                    <a16:rowId xmlns:a16="http://schemas.microsoft.com/office/drawing/2014/main" val="1830544632"/>
                  </a:ext>
                </a:extLst>
              </a:tr>
              <a:tr h="722504">
                <a:tc>
                  <a:txBody>
                    <a:bodyPr/>
                    <a:lstStyle/>
                    <a:p>
                      <a:r>
                        <a:rPr lang="en-GB" sz="1100"/>
                        <a:t>Danish Foods:</a:t>
                      </a:r>
                    </a:p>
                  </a:txBody>
                  <a:tcPr marL="65594" marR="65594" marT="32797" marB="32797" anchor="ctr"/>
                </a:tc>
                <a:tc>
                  <a:txBody>
                    <a:bodyPr/>
                    <a:lstStyle/>
                    <a:p>
                      <a:r>
                        <a:rPr lang="en-GB" sz="1100"/>
                        <a:t>Smørrebrød (open sandwiches), meatballs (frikadeller), pastries, pork dishes, rye bread, hot dogs</a:t>
                      </a:r>
                    </a:p>
                  </a:txBody>
                  <a:tcPr marL="65594" marR="65594" marT="32797" marB="32797" anchor="ctr"/>
                </a:tc>
                <a:extLst>
                  <a:ext uri="{0D108BD9-81ED-4DB2-BD59-A6C34878D82A}">
                    <a16:rowId xmlns:a16="http://schemas.microsoft.com/office/drawing/2014/main" val="2404667615"/>
                  </a:ext>
                </a:extLst>
              </a:tr>
              <a:tr h="672978">
                <a:tc>
                  <a:txBody>
                    <a:bodyPr/>
                    <a:lstStyle/>
                    <a:p>
                      <a:r>
                        <a:rPr lang="en-GB" sz="1100"/>
                        <a:t>Exports:</a:t>
                      </a:r>
                    </a:p>
                  </a:txBody>
                  <a:tcPr marL="65594" marR="65594" marT="32797" marB="32797" anchor="ctr"/>
                </a:tc>
                <a:tc>
                  <a:txBody>
                    <a:bodyPr/>
                    <a:lstStyle/>
                    <a:p>
                      <a:r>
                        <a:rPr lang="en-US" sz="1100"/>
                        <a:t>Medicines, machinery, food products, wind turbines, furniture, and technology</a:t>
                      </a:r>
                    </a:p>
                  </a:txBody>
                  <a:tcPr marL="65594" marR="65594" marT="32797" marB="32797" anchor="ctr"/>
                </a:tc>
                <a:extLst>
                  <a:ext uri="{0D108BD9-81ED-4DB2-BD59-A6C34878D82A}">
                    <a16:rowId xmlns:a16="http://schemas.microsoft.com/office/drawing/2014/main" val="3268824020"/>
                  </a:ext>
                </a:extLst>
              </a:tr>
              <a:tr h="672978">
                <a:tc>
                  <a:txBody>
                    <a:bodyPr/>
                    <a:lstStyle/>
                    <a:p>
                      <a:r>
                        <a:rPr lang="en-GB" sz="1100" dirty="0"/>
                        <a:t>Constitution Day (</a:t>
                      </a:r>
                      <a:r>
                        <a:rPr lang="en-GB" sz="1100" dirty="0" err="1"/>
                        <a:t>Grundlovsdag</a:t>
                      </a:r>
                      <a:r>
                        <a:rPr lang="en-GB" sz="1100" dirty="0"/>
                        <a:t>):</a:t>
                      </a:r>
                    </a:p>
                  </a:txBody>
                  <a:tcPr marL="65594" marR="65594" marT="32797" marB="32797" anchor="ctr"/>
                </a:tc>
                <a:tc>
                  <a:txBody>
                    <a:bodyPr/>
                    <a:lstStyle/>
                    <a:p>
                      <a:r>
                        <a:rPr lang="en-US" sz="1100" dirty="0"/>
                        <a:t>A Danish celebration held on 5th June to mark the signing of Denmark's constitution.</a:t>
                      </a:r>
                    </a:p>
                  </a:txBody>
                  <a:tcPr marL="65594" marR="65594" marT="32797" marB="32797" anchor="ctr"/>
                </a:tc>
                <a:extLst>
                  <a:ext uri="{0D108BD9-81ED-4DB2-BD59-A6C34878D82A}">
                    <a16:rowId xmlns:a16="http://schemas.microsoft.com/office/drawing/2014/main" val="3288322725"/>
                  </a:ext>
                </a:extLst>
              </a:tr>
              <a:tr h="374652">
                <a:tc>
                  <a:txBody>
                    <a:bodyPr/>
                    <a:lstStyle/>
                    <a:p>
                      <a:r>
                        <a:rPr lang="en-GB" sz="1100"/>
                        <a:t>Countries that border Denmark:</a:t>
                      </a:r>
                    </a:p>
                  </a:txBody>
                  <a:tcPr marL="65594" marR="65594" marT="32797" marB="32797" anchor="ctr"/>
                </a:tc>
                <a:tc>
                  <a:txBody>
                    <a:bodyPr/>
                    <a:lstStyle/>
                    <a:p>
                      <a:r>
                        <a:rPr lang="en-GB" sz="1100"/>
                        <a:t>Germany</a:t>
                      </a:r>
                    </a:p>
                  </a:txBody>
                  <a:tcPr marL="65594" marR="65594" marT="32797" marB="32797" anchor="ctr"/>
                </a:tc>
                <a:extLst>
                  <a:ext uri="{0D108BD9-81ED-4DB2-BD59-A6C34878D82A}">
                    <a16:rowId xmlns:a16="http://schemas.microsoft.com/office/drawing/2014/main" val="3982708684"/>
                  </a:ext>
                </a:extLst>
              </a:tr>
              <a:tr h="531326">
                <a:tc>
                  <a:txBody>
                    <a:bodyPr/>
                    <a:lstStyle/>
                    <a:p>
                      <a:r>
                        <a:rPr lang="en-GB" sz="1100"/>
                        <a:t>Water surrounding Denmark:</a:t>
                      </a:r>
                    </a:p>
                  </a:txBody>
                  <a:tcPr marL="65594" marR="65594" marT="32797" marB="32797" anchor="ctr"/>
                </a:tc>
                <a:tc>
                  <a:txBody>
                    <a:bodyPr/>
                    <a:lstStyle/>
                    <a:p>
                      <a:r>
                        <a:rPr lang="en-US" sz="1100" dirty="0"/>
                        <a:t>North Sea and Baltic Sea</a:t>
                      </a:r>
                    </a:p>
                  </a:txBody>
                  <a:tcPr marL="65594" marR="65594" marT="32797" marB="32797" anchor="ctr"/>
                </a:tc>
                <a:extLst>
                  <a:ext uri="{0D108BD9-81ED-4DB2-BD59-A6C34878D82A}">
                    <a16:rowId xmlns:a16="http://schemas.microsoft.com/office/drawing/2014/main" val="4173889794"/>
                  </a:ext>
                </a:extLst>
              </a:tr>
            </a:tbl>
          </a:graphicData>
        </a:graphic>
      </p:graphicFrame>
      <p:pic>
        <p:nvPicPr>
          <p:cNvPr id="15" name="Picture 6" descr="Danish Food and Trine Hahnemann Danish Recipes | olivemagazin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424027" y="2086071"/>
            <a:ext cx="1008629" cy="671459"/>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p:cNvSpPr txBox="1"/>
          <p:nvPr/>
        </p:nvSpPr>
        <p:spPr>
          <a:xfrm>
            <a:off x="5554535" y="1732746"/>
            <a:ext cx="747614" cy="400110"/>
          </a:xfrm>
          <a:prstGeom prst="rect">
            <a:avLst/>
          </a:prstGeom>
          <a:noFill/>
        </p:spPr>
        <p:txBody>
          <a:bodyPr wrap="square" rtlCol="0">
            <a:spAutoFit/>
          </a:bodyPr>
          <a:lstStyle/>
          <a:p>
            <a:pPr algn="ctr"/>
            <a:r>
              <a:rPr lang="en-GB" sz="1000" b="1" u="sng" dirty="0" smtClean="0"/>
              <a:t>Danish  food</a:t>
            </a:r>
            <a:endParaRPr lang="en-GB" sz="1000" b="1" u="sng" dirty="0"/>
          </a:p>
        </p:txBody>
      </p:sp>
      <p:pic>
        <p:nvPicPr>
          <p:cNvPr id="16" name="Picture 15"/>
          <p:cNvPicPr>
            <a:picLocks noChangeAspect="1"/>
          </p:cNvPicPr>
          <p:nvPr/>
        </p:nvPicPr>
        <p:blipFill>
          <a:blip r:embed="rId8"/>
          <a:stretch>
            <a:fillRect/>
          </a:stretch>
        </p:blipFill>
        <p:spPr>
          <a:xfrm>
            <a:off x="5404538" y="2804315"/>
            <a:ext cx="1056790" cy="722201"/>
          </a:xfrm>
          <a:prstGeom prst="rect">
            <a:avLst/>
          </a:prstGeom>
        </p:spPr>
      </p:pic>
      <p:pic>
        <p:nvPicPr>
          <p:cNvPr id="17" name="Picture 16"/>
          <p:cNvPicPr>
            <a:picLocks noChangeAspect="1"/>
          </p:cNvPicPr>
          <p:nvPr/>
        </p:nvPicPr>
        <p:blipFill>
          <a:blip r:embed="rId9"/>
          <a:stretch>
            <a:fillRect/>
          </a:stretch>
        </p:blipFill>
        <p:spPr>
          <a:xfrm>
            <a:off x="5406571" y="3571174"/>
            <a:ext cx="1073275" cy="901079"/>
          </a:xfrm>
          <a:prstGeom prst="rect">
            <a:avLst/>
          </a:prstGeom>
        </p:spPr>
      </p:pic>
    </p:spTree>
    <p:extLst>
      <p:ext uri="{BB962C8B-B14F-4D97-AF65-F5344CB8AC3E}">
        <p14:creationId xmlns:p14="http://schemas.microsoft.com/office/powerpoint/2010/main" val="38860040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2800</TotalTime>
  <Words>334</Words>
  <Application>Microsoft Office PowerPoint</Application>
  <PresentationFormat>On-screen Show (4:3)</PresentationFormat>
  <Paragraphs>64</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Comic Sans MS</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4 Geography - Topic  -</dc:title>
  <dc:creator>V Leach</dc:creator>
  <cp:lastModifiedBy>Victoria Leach</cp:lastModifiedBy>
  <cp:revision>26</cp:revision>
  <dcterms:created xsi:type="dcterms:W3CDTF">2019-11-05T23:52:14Z</dcterms:created>
  <dcterms:modified xsi:type="dcterms:W3CDTF">2026-10-14T09:23:27Z</dcterms:modified>
</cp:coreProperties>
</file>