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724"/>
  </p:normalViewPr>
  <p:slideViewPr>
    <p:cSldViewPr snapToGrid="0">
      <p:cViewPr varScale="1">
        <p:scale>
          <a:sx n="78" d="100"/>
          <a:sy n="78" d="100"/>
        </p:scale>
        <p:origin x="149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EFB66-BFFB-A450-5E96-15E6312A6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AA240-62DB-6F15-F2B5-2C9845056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BDE44-3181-005A-86B7-662F65D47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A4E1B-6C30-2446-3F41-568A2EF86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E4561-74CE-AAF1-3882-8CF654A8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7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B02E2-7C0B-6A48-4C11-2037704FC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441663-7357-5BC2-A9A9-41CF5A754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211AB-3E2C-EF9E-DE68-4ED6FB654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08B3A-1FAF-0FD6-E085-F0C6063DC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D341F-F1C2-8B85-45AD-814C3967A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24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9B4AF8-C1AF-49D8-175B-FD9F49B04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020D32-05CE-7B3D-C833-157C656AA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CE997-D576-D446-3865-979B63FF0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E4DCD-5259-D987-20B6-D957ED0BA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8502C-A640-D82B-244F-244E4DF80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8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3756B-6188-CF37-60FB-43AE7FD4E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F58B9-BA6D-1DC2-14DE-0863582C6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5EFBE-AB00-886C-10C3-CC248261B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C76C3-0455-4F81-C03C-9B4DDAE8C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F57DB-CF7D-99A1-FCA9-DE2843BBB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37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11EAE-08E5-0DDD-B9BF-103E13BB6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169DB-5A93-CF00-B1AB-0F9999563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63995-6CD8-E7C1-6C1B-22CED5DD7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2252-C371-8AB3-EE66-2858BD466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CC490-1A64-0528-1DAA-8F4FB07CA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92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0E83D-EEC9-0442-0F28-37CBB6E85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3F8EB-DD4A-E016-7035-441099520A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82D02-98BE-6A0C-613E-98559FBC5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13A38-20F4-0D26-9D29-163B13164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36C6BC-82D9-6F9B-A20D-71307B6E4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F7DB5-C5D9-1F65-F233-842D7B532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CF9CB-94F5-4FB0-5B34-5539C835E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A97AE-B46C-8C7D-75C9-A2F20431E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08FAA4-6450-71B3-0598-796AD869B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CDDB9E-87E8-79E6-E80E-63E2E0031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6F4539-69A6-9638-AEC9-E336626482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07D681-5B45-086B-7666-C24D0A9BD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BE872E-13DD-08B2-22B7-0F9645142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AB2871-3F45-2A90-0F5D-C8FAAF9A7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6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DB7A6-42D3-387A-ED07-D8A222D20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5A05C-DE98-FE78-6D91-E4BA0273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85A85-4B57-410A-C6A0-FCF354774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2CD87-FA32-E6D1-F65E-AE16D9F3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E93B09-7CD4-0AFE-6F6C-C767CAE3B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4B8589-7542-7C91-FFA4-2036EF6AB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18F48-F4CD-037B-BB79-6E80A8FFC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69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21A1F-A7F4-12AA-FE38-AF2152975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63D40-E09F-7173-D05C-0C6ADAD69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38D18-1ED6-028C-0FAF-D905CCD42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21BFC-848D-69FC-290C-A8BBFA0B5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39FB19-C7F3-E78B-9223-2E773748A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C053C-2E06-F0AB-187C-089992F69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0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B1ABA-11C2-5CC3-FDD6-6224F367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566AEA-92C2-7FDC-70B6-25F752D74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F8BB7-2029-32A0-E407-B0B627D53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F21F4D-D09F-DFA0-E230-C3B22EDC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040DD-8059-92CB-2807-9B0C008CB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497010-A558-86F6-4997-C1EDAE89C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0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112AF1-FAB1-27C2-B60B-F6B9A3522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7A949-3B5F-567B-7620-11AE5872E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2221E-A7D0-530A-2725-476AB3B55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CAE5A9-3E67-344E-9219-748905BEB4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5629A-9851-07EC-67D5-14EF9573E9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44926-5955-6CFD-6A7C-5EFE94239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078755-2939-684D-836C-367B6D6FF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3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F7D83-B142-CCA1-C53B-BEAE1D42D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853" y="-1328185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Comic Sans MS" panose="030F0702030302020204" pitchFamily="66" charset="0"/>
              </a:rPr>
              <a:t>Is The Earth Violent? </a:t>
            </a:r>
            <a:r>
              <a:rPr lang="en-US" sz="2400" dirty="0">
                <a:latin typeface="Comic Sans MS" panose="030F0702030302020204" pitchFamily="66" charset="0"/>
              </a:rPr>
              <a:t/>
            </a:r>
            <a:br>
              <a:rPr lang="en-US" sz="2400" dirty="0">
                <a:latin typeface="Comic Sans MS" panose="030F0702030302020204" pitchFamily="66" charset="0"/>
              </a:rPr>
            </a:br>
            <a:r>
              <a:rPr lang="en-US" sz="2400" dirty="0">
                <a:latin typeface="Comic Sans MS" panose="030F0702030302020204" pitchFamily="66" charset="0"/>
              </a:rPr>
              <a:t>Knowledge </a:t>
            </a:r>
            <a:r>
              <a:rPr lang="en-US" sz="2400" dirty="0" err="1">
                <a:latin typeface="Comic Sans MS" panose="030F0702030302020204" pitchFamily="66" charset="0"/>
              </a:rPr>
              <a:t>Organiser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9E12AC-9477-025D-3C6A-5226FC1307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055078"/>
              </p:ext>
            </p:extLst>
          </p:nvPr>
        </p:nvGraphicFramePr>
        <p:xfrm>
          <a:off x="7229269" y="4971205"/>
          <a:ext cx="3147695" cy="1568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7695">
                  <a:extLst>
                    <a:ext uri="{9D8B030D-6E8A-4147-A177-3AD203B41FA5}">
                      <a16:colId xmlns:a16="http://schemas.microsoft.com/office/drawing/2014/main" val="2818310838"/>
                    </a:ext>
                  </a:extLst>
                </a:gridCol>
              </a:tblGrid>
              <a:tr h="242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will we be learning?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72863"/>
                  </a:ext>
                </a:extLst>
              </a:tr>
              <a:tr h="132611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600"/>
                        </a:spcBef>
                        <a:buFont typeface="Symbol" pitchFamily="2" charset="2"/>
                        <a:buChar char="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The structure of the Earth.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itchFamily="2" charset="2"/>
                        <a:buChar char="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Features of a volcano.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itchFamily="2" charset="2"/>
                        <a:buChar char="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Famous volcanoes and earthquakes.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itchFamily="2" charset="2"/>
                        <a:buChar char="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Effects of volcanoes and earthquakes.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itchFamily="2" charset="2"/>
                        <a:buChar char="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Preparing for an earthquake.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itchFamily="2" charset="2"/>
                        <a:buChar char="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What it’s like living near a volcano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.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8147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F16B953-A537-95CE-E2CD-2FDB7159C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313669"/>
              </p:ext>
            </p:extLst>
          </p:nvPr>
        </p:nvGraphicFramePr>
        <p:xfrm>
          <a:off x="7229269" y="3238815"/>
          <a:ext cx="4701068" cy="1487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1068">
                  <a:extLst>
                    <a:ext uri="{9D8B030D-6E8A-4147-A177-3AD203B41FA5}">
                      <a16:colId xmlns:a16="http://schemas.microsoft.com/office/drawing/2014/main" val="771151683"/>
                    </a:ext>
                  </a:extLst>
                </a:gridCol>
              </a:tblGrid>
              <a:tr h="1994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Key facts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877764"/>
                  </a:ext>
                </a:extLst>
              </a:tr>
              <a:tr h="12715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Famous volcanoes: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Soufrière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 (St Lucia, North America),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Eyjafjallajökul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 (Iceland, Europe),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Popocatépetl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 (Mexico, North America), Vesuvius (Italy, Europe), St Helens (USA, North America), Etna (Italy, Europe).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94878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5CEBD3E-6BDD-6136-C712-4F9AB7B2D8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556600"/>
              </p:ext>
            </p:extLst>
          </p:nvPr>
        </p:nvGraphicFramePr>
        <p:xfrm>
          <a:off x="261663" y="1164925"/>
          <a:ext cx="6750685" cy="21597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50685">
                  <a:extLst>
                    <a:ext uri="{9D8B030D-6E8A-4147-A177-3AD203B41FA5}">
                      <a16:colId xmlns:a16="http://schemas.microsoft.com/office/drawing/2014/main" val="3363388303"/>
                    </a:ext>
                  </a:extLst>
                </a:gridCol>
              </a:tblGrid>
              <a:tr h="2391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dirty="0">
                          <a:solidFill>
                            <a:sysClr val="windowText" lastClr="000000"/>
                          </a:solidFill>
                          <a:effectLst/>
                          <a:latin typeface="Comic Sans MS" panose="030F0702030302020204" pitchFamily="66" charset="0"/>
                        </a:rPr>
                        <a:t>Key knowledge</a:t>
                      </a:r>
                      <a:endParaRPr lang="en-GB" sz="1050" dirty="0">
                        <a:solidFill>
                          <a:sysClr val="windowText" lastClr="00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524388"/>
                  </a:ext>
                </a:extLst>
              </a:tr>
              <a:tr h="1920547"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ysClr val="windowText" lastClr="000000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The Earth is made up of layers. The top layer, the Earth’s crust, consists of large slabs of rocks, called plates.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ysClr val="windowText" lastClr="000000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The plates move as the hot mantle flows beneath them. The movement of the plates causes earthquakes and leads to volcanoes erupting.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ysClr val="windowText" lastClr="000000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Earthquakes are measured on the Richter scale, They can cause devastating damage to buildings, roads and land.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ysClr val="windowText" lastClr="000000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When volcanoes erupt, they spew out lava. This is a very hot liquid that destroy anything in its path. </a:t>
                      </a:r>
                      <a:endParaRPr lang="en-GB" sz="1100" b="0" dirty="0">
                        <a:solidFill>
                          <a:sysClr val="windowText" lastClr="00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11352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15D5EBF-43E5-7310-60CD-61B522CCF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159835"/>
              </p:ext>
            </p:extLst>
          </p:nvPr>
        </p:nvGraphicFramePr>
        <p:xfrm>
          <a:off x="257853" y="3462927"/>
          <a:ext cx="6751320" cy="9535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51320">
                  <a:extLst>
                    <a:ext uri="{9D8B030D-6E8A-4147-A177-3AD203B41FA5}">
                      <a16:colId xmlns:a16="http://schemas.microsoft.com/office/drawing/2014/main" val="7219249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Glossary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39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dormant: 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a dormant volcano is a volcano, like Kilimanjaro, that has not erupted for a long time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epicentre: 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where an earthquake starts and is felt most strongly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  <a:tabLst>
                          <a:tab pos="1438275" algn="l"/>
                        </a:tabLs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tsunami: 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a huge, powerful wave caused by an earthquake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223396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D0A5A73-C6CD-28F7-5902-0F32A27BB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116943"/>
              </p:ext>
            </p:extLst>
          </p:nvPr>
        </p:nvGraphicFramePr>
        <p:xfrm>
          <a:off x="257853" y="4644499"/>
          <a:ext cx="6754495" cy="21158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0690">
                  <a:extLst>
                    <a:ext uri="{9D8B030D-6E8A-4147-A177-3AD203B41FA5}">
                      <a16:colId xmlns:a16="http://schemas.microsoft.com/office/drawing/2014/main" val="3280318406"/>
                    </a:ext>
                  </a:extLst>
                </a:gridCol>
                <a:gridCol w="3060065">
                  <a:extLst>
                    <a:ext uri="{9D8B030D-6E8A-4147-A177-3AD203B41FA5}">
                      <a16:colId xmlns:a16="http://schemas.microsoft.com/office/drawing/2014/main" val="2406049842"/>
                    </a:ext>
                  </a:extLst>
                </a:gridCol>
                <a:gridCol w="1983740">
                  <a:extLst>
                    <a:ext uri="{9D8B030D-6E8A-4147-A177-3AD203B41FA5}">
                      <a16:colId xmlns:a16="http://schemas.microsoft.com/office/drawing/2014/main" val="709439656"/>
                    </a:ext>
                  </a:extLst>
                </a:gridCol>
              </a:tblGrid>
              <a:tr h="2070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Place names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Geographical terms and processes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Locational terms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4827015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Mount Vesuvius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Haiti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Iceland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Japan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Mauna Loa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Pacific Ring of Fire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crater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disaster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dormant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eruption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magma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tsunami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epicentre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438275" algn="l"/>
                        </a:tabLs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Calibri" panose="020F0502020204030204" pitchFamily="34" charset="0"/>
                        </a:rPr>
                        <a:t>plate boundary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5953972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80D1F851-008D-8C8A-AB96-650BCAA380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269" y="117591"/>
            <a:ext cx="4701068" cy="302560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736CAD0-D421-2503-6AFB-638F8302496F}"/>
              </a:ext>
            </a:extLst>
          </p:cNvPr>
          <p:cNvSpPr/>
          <p:nvPr/>
        </p:nvSpPr>
        <p:spPr>
          <a:xfrm>
            <a:off x="10565027" y="4819135"/>
            <a:ext cx="1365310" cy="1720458"/>
          </a:xfrm>
          <a:custGeom>
            <a:avLst/>
            <a:gdLst>
              <a:gd name="connsiteX0" fmla="*/ 0 w 1365310"/>
              <a:gd name="connsiteY0" fmla="*/ 0 h 1720458"/>
              <a:gd name="connsiteX1" fmla="*/ 441450 w 1365310"/>
              <a:gd name="connsiteY1" fmla="*/ 0 h 1720458"/>
              <a:gd name="connsiteX2" fmla="*/ 896554 w 1365310"/>
              <a:gd name="connsiteY2" fmla="*/ 0 h 1720458"/>
              <a:gd name="connsiteX3" fmla="*/ 1365310 w 1365310"/>
              <a:gd name="connsiteY3" fmla="*/ 0 h 1720458"/>
              <a:gd name="connsiteX4" fmla="*/ 1365310 w 1365310"/>
              <a:gd name="connsiteY4" fmla="*/ 590691 h 1720458"/>
              <a:gd name="connsiteX5" fmla="*/ 1365310 w 1365310"/>
              <a:gd name="connsiteY5" fmla="*/ 1112563 h 1720458"/>
              <a:gd name="connsiteX6" fmla="*/ 1365310 w 1365310"/>
              <a:gd name="connsiteY6" fmla="*/ 1720458 h 1720458"/>
              <a:gd name="connsiteX7" fmla="*/ 882900 w 1365310"/>
              <a:gd name="connsiteY7" fmla="*/ 1720458 h 1720458"/>
              <a:gd name="connsiteX8" fmla="*/ 400491 w 1365310"/>
              <a:gd name="connsiteY8" fmla="*/ 1720458 h 1720458"/>
              <a:gd name="connsiteX9" fmla="*/ 0 w 1365310"/>
              <a:gd name="connsiteY9" fmla="*/ 1720458 h 1720458"/>
              <a:gd name="connsiteX10" fmla="*/ 0 w 1365310"/>
              <a:gd name="connsiteY10" fmla="*/ 1164177 h 1720458"/>
              <a:gd name="connsiteX11" fmla="*/ 0 w 1365310"/>
              <a:gd name="connsiteY11" fmla="*/ 590691 h 1720458"/>
              <a:gd name="connsiteX12" fmla="*/ 0 w 1365310"/>
              <a:gd name="connsiteY12" fmla="*/ 0 h 1720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65310" h="1720458" fill="none" extrusionOk="0">
                <a:moveTo>
                  <a:pt x="0" y="0"/>
                </a:moveTo>
                <a:cubicBezTo>
                  <a:pt x="103473" y="-27573"/>
                  <a:pt x="332474" y="34309"/>
                  <a:pt x="441450" y="0"/>
                </a:cubicBezTo>
                <a:cubicBezTo>
                  <a:pt x="550426" y="-34309"/>
                  <a:pt x="726291" y="49910"/>
                  <a:pt x="896554" y="0"/>
                </a:cubicBezTo>
                <a:cubicBezTo>
                  <a:pt x="1066817" y="-49910"/>
                  <a:pt x="1217558" y="29580"/>
                  <a:pt x="1365310" y="0"/>
                </a:cubicBezTo>
                <a:cubicBezTo>
                  <a:pt x="1411601" y="210981"/>
                  <a:pt x="1317591" y="444281"/>
                  <a:pt x="1365310" y="590691"/>
                </a:cubicBezTo>
                <a:cubicBezTo>
                  <a:pt x="1413029" y="737101"/>
                  <a:pt x="1302701" y="919303"/>
                  <a:pt x="1365310" y="1112563"/>
                </a:cubicBezTo>
                <a:cubicBezTo>
                  <a:pt x="1427919" y="1305823"/>
                  <a:pt x="1309484" y="1511418"/>
                  <a:pt x="1365310" y="1720458"/>
                </a:cubicBezTo>
                <a:cubicBezTo>
                  <a:pt x="1151062" y="1749413"/>
                  <a:pt x="1048206" y="1692741"/>
                  <a:pt x="882900" y="1720458"/>
                </a:cubicBezTo>
                <a:cubicBezTo>
                  <a:pt x="717594" y="1748175"/>
                  <a:pt x="637079" y="1677287"/>
                  <a:pt x="400491" y="1720458"/>
                </a:cubicBezTo>
                <a:cubicBezTo>
                  <a:pt x="163903" y="1763629"/>
                  <a:pt x="120297" y="1680615"/>
                  <a:pt x="0" y="1720458"/>
                </a:cubicBezTo>
                <a:cubicBezTo>
                  <a:pt x="-58107" y="1486946"/>
                  <a:pt x="29981" y="1393113"/>
                  <a:pt x="0" y="1164177"/>
                </a:cubicBezTo>
                <a:cubicBezTo>
                  <a:pt x="-29981" y="935241"/>
                  <a:pt x="36171" y="838639"/>
                  <a:pt x="0" y="590691"/>
                </a:cubicBezTo>
                <a:cubicBezTo>
                  <a:pt x="-36171" y="342743"/>
                  <a:pt x="61891" y="122644"/>
                  <a:pt x="0" y="0"/>
                </a:cubicBezTo>
                <a:close/>
              </a:path>
              <a:path w="1365310" h="1720458" stroke="0" extrusionOk="0">
                <a:moveTo>
                  <a:pt x="0" y="0"/>
                </a:moveTo>
                <a:cubicBezTo>
                  <a:pt x="157379" y="-5971"/>
                  <a:pt x="331253" y="3425"/>
                  <a:pt x="441450" y="0"/>
                </a:cubicBezTo>
                <a:cubicBezTo>
                  <a:pt x="551647" y="-3425"/>
                  <a:pt x="732985" y="16601"/>
                  <a:pt x="855594" y="0"/>
                </a:cubicBezTo>
                <a:cubicBezTo>
                  <a:pt x="978203" y="-16601"/>
                  <a:pt x="1138694" y="7197"/>
                  <a:pt x="1365310" y="0"/>
                </a:cubicBezTo>
                <a:cubicBezTo>
                  <a:pt x="1422846" y="246907"/>
                  <a:pt x="1319706" y="438109"/>
                  <a:pt x="1365310" y="556281"/>
                </a:cubicBezTo>
                <a:cubicBezTo>
                  <a:pt x="1410914" y="674453"/>
                  <a:pt x="1320525" y="956889"/>
                  <a:pt x="1365310" y="1095358"/>
                </a:cubicBezTo>
                <a:cubicBezTo>
                  <a:pt x="1410095" y="1233827"/>
                  <a:pt x="1327181" y="1449288"/>
                  <a:pt x="1365310" y="1720458"/>
                </a:cubicBezTo>
                <a:cubicBezTo>
                  <a:pt x="1182735" y="1726373"/>
                  <a:pt x="1132736" y="1709870"/>
                  <a:pt x="910207" y="1720458"/>
                </a:cubicBezTo>
                <a:cubicBezTo>
                  <a:pt x="687678" y="1731046"/>
                  <a:pt x="540901" y="1688705"/>
                  <a:pt x="427797" y="1720458"/>
                </a:cubicBezTo>
                <a:cubicBezTo>
                  <a:pt x="314693" y="1752211"/>
                  <a:pt x="151263" y="1697530"/>
                  <a:pt x="0" y="1720458"/>
                </a:cubicBezTo>
                <a:cubicBezTo>
                  <a:pt x="-1104" y="1588151"/>
                  <a:pt x="58913" y="1384226"/>
                  <a:pt x="0" y="1146972"/>
                </a:cubicBezTo>
                <a:cubicBezTo>
                  <a:pt x="-58913" y="909718"/>
                  <a:pt x="24202" y="839906"/>
                  <a:pt x="0" y="590691"/>
                </a:cubicBezTo>
                <a:cubicBezTo>
                  <a:pt x="-24202" y="341476"/>
                  <a:pt x="126" y="29183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 you know?</a:t>
            </a:r>
            <a:br>
              <a:rPr lang="en-US" sz="11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11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Volcano comes from the Roman word ‘Vulcan’ which is the name of the Roman God of fire!</a:t>
            </a:r>
          </a:p>
        </p:txBody>
      </p:sp>
    </p:spTree>
    <p:extLst>
      <p:ext uri="{BB962C8B-B14F-4D97-AF65-F5344CB8AC3E}">
        <p14:creationId xmlns:p14="http://schemas.microsoft.com/office/powerpoint/2010/main" val="3672538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261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Comic Sans MS</vt:lpstr>
      <vt:lpstr>Symbol</vt:lpstr>
      <vt:lpstr>Office Theme</vt:lpstr>
      <vt:lpstr>Is The Earth Violent?  Knowledge Organiser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The Earth Violent?  Knowledge Organiser</dc:title>
  <dc:creator>Victoria Reid</dc:creator>
  <cp:lastModifiedBy>Victoria Leach</cp:lastModifiedBy>
  <cp:revision>7</cp:revision>
  <cp:lastPrinted>2025-10-23T12:37:01Z</cp:lastPrinted>
  <dcterms:created xsi:type="dcterms:W3CDTF">2024-07-14T13:36:49Z</dcterms:created>
  <dcterms:modified xsi:type="dcterms:W3CDTF">2025-10-30T17:27:18Z</dcterms:modified>
</cp:coreProperties>
</file>