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5B0"/>
    <a:srgbClr val="1D391E"/>
    <a:srgbClr val="707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8F942-1B2D-4803-8BB5-B9F8A67AB516}" v="36" dt="2024-10-13T17:21:4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835"/>
  </p:normalViewPr>
  <p:slideViewPr>
    <p:cSldViewPr snapToGrid="0" snapToObjects="1">
      <p:cViewPr varScale="1">
        <p:scale>
          <a:sx n="77" d="100"/>
          <a:sy n="77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99D5D-DD54-437C-9AFC-62844A96071F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2117-D911-45CB-9D91-F8CC72107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0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42117-D911-45CB-9D91-F8CC721078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4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3CEC-51FC-7849-8379-F17C7BC16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ECBE9-C89A-0E49-89C0-3CE3A623B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66915-779E-6D46-B7C7-7B8CCAA0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4CEB5-0C5D-BA40-B057-3D5C6CF4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4266-40FC-804F-B1B5-5E374DC0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FDC9-6896-254A-B42C-C2362D51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5F387-7219-4F47-8B52-817D1F753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954EE-ADB6-EA49-9E92-F7C5969F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806D7-D0BE-BC4F-99D3-C83F8889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EB27-3C76-CB47-BF0A-E326D2C7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F8324-92B7-FA46-A922-9631D2C07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B8169-D0A8-B548-8C67-8E2649A5F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34286-0083-7B4B-81C7-24620B5E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6CEC5-3561-2D4C-8CE9-A7A603BE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EC804-AA9E-3041-82F9-DFFDCB7D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AE80-C382-B846-B262-667F7213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A0DB-CF41-FA45-8403-8F78EF6E6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8E08A-76B8-FA42-94AB-AE369652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F451-4AE8-564A-A677-F07F0733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83B11-E42E-C446-918F-0641CA47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32B9-97BE-3546-B7FE-20E31507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37ECA-D314-AC47-BCEC-61604DA0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D442-5244-3644-8C8C-75760184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820C3-5531-3249-86B1-240A7F79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EE00-55EA-8F4E-B886-2672A69F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F8B9-E9E9-4243-85DB-ABCEC0CC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0869-E7EC-2D4D-8BE0-321E41014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453A1-77A9-8641-A9D4-7438B204C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372A6-0CDB-5141-8791-F71E7F96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1A6F8-C04B-154B-AA5C-00E0DFBE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CC904-754A-6B47-BE32-038D207D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7B7F-DCB8-DF43-BEC2-7C53FC86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9E113-6BAD-1944-89D8-B2F927CE8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FB2B0-8CF0-A34A-8F1C-094024C64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EFFB8-F8C7-964D-A852-BAF012FB5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5B01D-B585-DC4A-B49D-25F34723A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BAEA4-4026-724A-B0B8-00903968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C8D8E-F6B0-7946-8B1E-B0D31428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EE7B3-BD61-2A4E-9B30-82554196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729B-1C46-EA41-BB0E-6E226E2A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A458A-CD2D-DA48-95F4-5B6E0C55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F5B10-31E6-2F4D-A51E-F1A3E06A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D9C8F-D95A-5B49-91D7-4FE25666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00BB8-1973-1241-820E-A3B18A82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8D9CB-A7FD-5440-8A6E-941AB084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5EB66-F2E6-7C46-A9A4-00EFC4B0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E05C-29B8-774A-938A-CB5A86B3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5A85-B652-2B45-9466-938D53A3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4B31-0DD1-B94C-8C61-ED4683D6C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1C02-BAD1-C146-BD79-88FDE9A5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F5382-BFB6-3C42-8C1F-1367F695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AEAD3-628C-9E47-BEAC-2F538AED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3CBD-356C-DF48-A53A-AD9EF0B7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AD6F2-D713-1443-927C-049E756B2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4CCB9-42DE-0A48-84FF-C5842EA31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B5A72-8059-2E4D-B6CB-56A2E722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E5375-AAB4-E446-A412-93469610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48732-CFC7-0145-B368-5B1E1892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D6E99-8794-004E-9A54-4B492CFD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0C67B-1AA7-C741-B8DE-B0BAEBE84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EEA47-52E2-8342-9CDF-EDC6BDAC2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1780-2108-EE4C-9751-FA55A509F1C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8ECDF-9638-A94C-BF30-7BB09C302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E30D-5745-654B-83E6-7F5FED610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4327-AD50-3249-BF7A-8F0CD0D1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9E03D8-B84D-BB4C-AE53-87942746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031" y="3429000"/>
            <a:ext cx="4344896" cy="30957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801D7A-9C36-2D40-9BA3-F887A0D3001C}"/>
              </a:ext>
            </a:extLst>
          </p:cNvPr>
          <p:cNvGrpSpPr/>
          <p:nvPr/>
        </p:nvGrpSpPr>
        <p:grpSpPr>
          <a:xfrm>
            <a:off x="7847104" y="31097"/>
            <a:ext cx="4344896" cy="6795805"/>
            <a:chOff x="0" y="1333500"/>
            <a:chExt cx="3557275" cy="5524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FEB610-9CB8-7F47-8BD3-9C3AAC56A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3889"/>
            <a:stretch/>
          </p:blipFill>
          <p:spPr>
            <a:xfrm>
              <a:off x="9693" y="1638300"/>
              <a:ext cx="3547582" cy="52197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5AFFD8-551A-9B43-99C0-E2831C174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5556"/>
            <a:stretch/>
          </p:blipFill>
          <p:spPr>
            <a:xfrm>
              <a:off x="0" y="1333500"/>
              <a:ext cx="3547582" cy="304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6CD50-A572-7745-861D-9771E290CBF9}"/>
              </a:ext>
            </a:extLst>
          </p:cNvPr>
          <p:cNvGrpSpPr/>
          <p:nvPr/>
        </p:nvGrpSpPr>
        <p:grpSpPr>
          <a:xfrm>
            <a:off x="0" y="2590262"/>
            <a:ext cx="3503703" cy="2085347"/>
            <a:chOff x="3738418" y="1114659"/>
            <a:chExt cx="3503703" cy="20853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283C2B-FF98-764A-AA8A-8160B78D6D99}"/>
                </a:ext>
              </a:extLst>
            </p:cNvPr>
            <p:cNvSpPr/>
            <p:nvPr/>
          </p:nvSpPr>
          <p:spPr>
            <a:xfrm>
              <a:off x="3738418" y="1414902"/>
              <a:ext cx="3503703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During World War II, </a:t>
              </a:r>
              <a:r>
                <a:rPr lang="en-GB" sz="1100" u="sng" dirty="0">
                  <a:solidFill>
                    <a:srgbClr val="050505"/>
                  </a:solidFill>
                  <a:cs typeface="Bangla MN" pitchFamily="2" charset="0"/>
                </a:rPr>
                <a:t>over 3.5 million children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, were evacuated from the cities to the countryside.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All evacuees had to take their </a:t>
              </a:r>
              <a:r>
                <a:rPr lang="en-GB" sz="1100" b="1" dirty="0">
                  <a:solidFill>
                    <a:srgbClr val="050505"/>
                  </a:solidFill>
                  <a:cs typeface="Bangla MN" pitchFamily="2" charset="0"/>
                </a:rPr>
                <a:t>gas mask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, </a:t>
              </a:r>
              <a:r>
                <a:rPr lang="en-GB" sz="1100" b="1" dirty="0">
                  <a:solidFill>
                    <a:srgbClr val="050505"/>
                  </a:solidFill>
                  <a:cs typeface="Bangla MN" pitchFamily="2" charset="0"/>
                </a:rPr>
                <a:t>ration book 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and </a:t>
              </a:r>
              <a:r>
                <a:rPr lang="en-GB" sz="1100" b="1" dirty="0">
                  <a:solidFill>
                    <a:srgbClr val="050505"/>
                  </a:solidFill>
                  <a:cs typeface="Bangla MN" pitchFamily="2" charset="0"/>
                </a:rPr>
                <a:t>identity card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When they reached their destination, a </a:t>
              </a:r>
              <a:r>
                <a:rPr lang="en-GB" sz="1100" b="1" dirty="0">
                  <a:solidFill>
                    <a:srgbClr val="050505"/>
                  </a:solidFill>
                  <a:cs typeface="Bangla MN" pitchFamily="2" charset="0"/>
                </a:rPr>
                <a:t>billeting officer 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would arrange a host family for them. </a:t>
              </a:r>
              <a:endParaRPr lang="en-GB" sz="1100" dirty="0">
                <a:cs typeface="Bangla MN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1" dirty="0">
                  <a:solidFill>
                    <a:srgbClr val="050505"/>
                  </a:solidFill>
                  <a:cs typeface="Bangla MN" pitchFamily="2" charset="0"/>
                </a:rPr>
                <a:t>Evacuation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 happened in waves, beginning on 1</a:t>
              </a:r>
              <a:r>
                <a:rPr lang="en-GB" sz="1100" dirty="0">
                  <a:solidFill>
                    <a:srgbClr val="050505"/>
                  </a:solidFill>
                  <a:effectLst/>
                  <a:cs typeface="Bangla MN" pitchFamily="2" charset="0"/>
                </a:rPr>
                <a:t>st 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September 1939.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Other waves occurred at the start of the </a:t>
              </a:r>
              <a:r>
                <a:rPr lang="en-GB" sz="1100" b="1" dirty="0">
                  <a:solidFill>
                    <a:srgbClr val="050505"/>
                  </a:solidFill>
                  <a:cs typeface="Bangla MN" pitchFamily="2" charset="0"/>
                </a:rPr>
                <a:t>Battle of Britain 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and at the start of the </a:t>
              </a:r>
              <a:r>
                <a:rPr lang="en-GB" sz="1100" b="1" dirty="0">
                  <a:solidFill>
                    <a:srgbClr val="050505"/>
                  </a:solidFill>
                  <a:cs typeface="Bangla MN" pitchFamily="2" charset="0"/>
                </a:rPr>
                <a:t>Blitz</a:t>
              </a:r>
              <a:r>
                <a:rPr lang="en-GB" sz="1100" dirty="0">
                  <a:solidFill>
                    <a:srgbClr val="050505"/>
                  </a:solidFill>
                  <a:cs typeface="Bangla MN" pitchFamily="2" charset="0"/>
                </a:rPr>
                <a:t>. </a:t>
              </a:r>
              <a:endParaRPr lang="en-GB" sz="1100" dirty="0">
                <a:cs typeface="Bangla MN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DA4309-8FA1-CD4F-B531-16726354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9303" y="1114659"/>
              <a:ext cx="1309370" cy="34457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5334DE5-F917-0E49-A790-08228FD48E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484" b="78095"/>
          <a:stretch/>
        </p:blipFill>
        <p:spPr>
          <a:xfrm>
            <a:off x="0" y="996828"/>
            <a:ext cx="2611341" cy="3863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09A2F-D6C9-3046-A588-EBC0B9535354}"/>
              </a:ext>
            </a:extLst>
          </p:cNvPr>
          <p:cNvSpPr/>
          <p:nvPr/>
        </p:nvSpPr>
        <p:spPr>
          <a:xfrm>
            <a:off x="27548" y="1389673"/>
            <a:ext cx="3612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50505"/>
                </a:solidFill>
                <a:cs typeface="Bangla MN" pitchFamily="2" charset="0"/>
              </a:rPr>
              <a:t>The Second World War lasted from 1939-1945.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50505"/>
                </a:solidFill>
                <a:cs typeface="Bangla MN" pitchFamily="2" charset="0"/>
              </a:rPr>
              <a:t>One one side were the Axis Powers (including Germany, Italy and Japan).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50505"/>
                </a:solidFill>
                <a:cs typeface="Bangla MN" pitchFamily="2" charset="0"/>
              </a:rPr>
              <a:t>On the other side were the Allied Powers (including Britain, France, the Soviet Union and the USA).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50505"/>
                </a:solidFill>
                <a:cs typeface="Bangla MN" pitchFamily="2" charset="0"/>
              </a:rPr>
              <a:t>After 6 years of fighting, the Allied Powers won. </a:t>
            </a:r>
            <a:endParaRPr lang="en-GB" sz="1100" dirty="0">
              <a:cs typeface="Bangla M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091E30-35F3-2448-850A-2F8FBA6BE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848" y="2934833"/>
            <a:ext cx="1541236" cy="4172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4319F49-EFCD-E043-ADB2-2F5A6DA0DB11}"/>
              </a:ext>
            </a:extLst>
          </p:cNvPr>
          <p:cNvSpPr/>
          <p:nvPr/>
        </p:nvSpPr>
        <p:spPr>
          <a:xfrm>
            <a:off x="0" y="-10130"/>
            <a:ext cx="37854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715E"/>
                </a:solidFill>
                <a:effectLst>
                  <a:outerShdw blurRad="12700" dist="38100" dir="2700000" algn="tl" rotWithShape="0">
                    <a:schemeClr val="bg2">
                      <a:lumMod val="90000"/>
                    </a:schemeClr>
                  </a:outerShdw>
                </a:effectLst>
              </a:rPr>
              <a:t>A Child’s War</a:t>
            </a:r>
          </a:p>
          <a:p>
            <a:r>
              <a:rPr lang="en-GB" sz="2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715E"/>
                </a:solidFill>
                <a:effectLst>
                  <a:outerShdw blurRad="12700" dist="38100" dir="2700000" algn="tl" rotWithShape="0">
                    <a:schemeClr val="bg2">
                      <a:lumMod val="90000"/>
                    </a:schemeClr>
                  </a:outerShdw>
                </a:effectLst>
              </a:rPr>
              <a:t>Year 4 Knowledge Organiser</a:t>
            </a:r>
            <a:endParaRPr lang="en-GB" sz="2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715E"/>
              </a:solidFill>
              <a:effectLst>
                <a:outerShdw blurRad="12700" dist="38100" dir="2700000" algn="tl" rotWithShape="0">
                  <a:schemeClr val="bg2">
                    <a:lumMod val="9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A16228-4C8A-5041-AC4D-2946498BE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50" y="4842394"/>
            <a:ext cx="3487981" cy="1833426"/>
          </a:xfrm>
          <a:prstGeom prst="rect">
            <a:avLst/>
          </a:prstGeom>
          <a:ln w="38100">
            <a:solidFill>
              <a:srgbClr val="E0E5B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13046A-45F1-3C44-8978-D62CEC7F5C53}"/>
              </a:ext>
            </a:extLst>
          </p:cNvPr>
          <p:cNvSpPr txBox="1"/>
          <p:nvPr/>
        </p:nvSpPr>
        <p:spPr>
          <a:xfrm>
            <a:off x="3680282" y="62195"/>
            <a:ext cx="4258304" cy="2846933"/>
          </a:xfrm>
          <a:prstGeom prst="rect">
            <a:avLst/>
          </a:prstGeom>
          <a:solidFill>
            <a:srgbClr val="E0E5B0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rgbClr val="1D391E"/>
                </a:solidFill>
              </a:rPr>
              <a:t>Key vocabulary </a:t>
            </a:r>
            <a:r>
              <a:rPr lang="en-US" sz="1100" b="1" dirty="0">
                <a:solidFill>
                  <a:srgbClr val="1D391E"/>
                </a:solidFill>
              </a:rPr>
              <a:t/>
            </a:r>
            <a:br>
              <a:rPr lang="en-US" sz="1100" b="1" dirty="0">
                <a:solidFill>
                  <a:srgbClr val="1D391E"/>
                </a:solidFill>
              </a:rPr>
            </a:br>
            <a:endParaRPr lang="en-US" sz="1100" b="1" dirty="0">
              <a:solidFill>
                <a:srgbClr val="1D391E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Adolf Hitler </a:t>
            </a:r>
            <a:r>
              <a:rPr lang="en-US" sz="1100" dirty="0">
                <a:solidFill>
                  <a:srgbClr val="1D391E"/>
                </a:solidFill>
              </a:rPr>
              <a:t>– leader of Germany throughout World War 2.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Air raid </a:t>
            </a:r>
            <a:r>
              <a:rPr lang="en-US" sz="1100" dirty="0">
                <a:solidFill>
                  <a:srgbClr val="1D391E"/>
                </a:solidFill>
              </a:rPr>
              <a:t>– an attack in which bombs are dropped from aircraft on to a ground target.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Blackout</a:t>
            </a:r>
            <a:r>
              <a:rPr lang="en-US" sz="1100" dirty="0">
                <a:solidFill>
                  <a:srgbClr val="1D391E"/>
                </a:solidFill>
              </a:rPr>
              <a:t> – when towns or cities were made so dark that they cannon be seen by enemy planes. 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Evacuee</a:t>
            </a:r>
            <a:r>
              <a:rPr lang="en-US" sz="1100" dirty="0">
                <a:solidFill>
                  <a:srgbClr val="1D391E"/>
                </a:solidFill>
              </a:rPr>
              <a:t> – a child or vulnerable adult who was sent away from a city to live in the countryside, which was considered safer.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Invade</a:t>
            </a:r>
            <a:r>
              <a:rPr lang="en-US" sz="1100" dirty="0">
                <a:solidFill>
                  <a:srgbClr val="1D391E"/>
                </a:solidFill>
              </a:rPr>
              <a:t> – to entry or occupy a country by force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Nazi</a:t>
            </a:r>
            <a:r>
              <a:rPr lang="en-US" sz="1100" dirty="0">
                <a:solidFill>
                  <a:srgbClr val="1D391E"/>
                </a:solidFill>
              </a:rPr>
              <a:t> – a follower of Adolf Hitler, leader of the Nazi party. 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War</a:t>
            </a:r>
            <a:r>
              <a:rPr lang="en-US" sz="1100" dirty="0">
                <a:solidFill>
                  <a:srgbClr val="1D391E"/>
                </a:solidFill>
              </a:rPr>
              <a:t> – a state of armed conflict between different countries. </a:t>
            </a:r>
          </a:p>
          <a:p>
            <a:pPr>
              <a:spcAft>
                <a:spcPts val="300"/>
              </a:spcAft>
            </a:pPr>
            <a:r>
              <a:rPr lang="en-US" sz="1100" b="1" dirty="0">
                <a:solidFill>
                  <a:srgbClr val="1D391E"/>
                </a:solidFill>
              </a:rPr>
              <a:t>Rationing</a:t>
            </a:r>
            <a:r>
              <a:rPr lang="en-US" sz="1100" dirty="0">
                <a:solidFill>
                  <a:srgbClr val="1D391E"/>
                </a:solidFill>
              </a:rPr>
              <a:t> – the limited supply of food, clothes and other goods to prevent shortages. </a:t>
            </a:r>
          </a:p>
        </p:txBody>
      </p:sp>
    </p:spTree>
    <p:extLst>
      <p:ext uri="{BB962C8B-B14F-4D97-AF65-F5344CB8AC3E}">
        <p14:creationId xmlns:p14="http://schemas.microsoft.com/office/powerpoint/2010/main" val="89125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Bangla MN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Reid</dc:creator>
  <cp:lastModifiedBy>Victoria Leach</cp:lastModifiedBy>
  <cp:revision>18</cp:revision>
  <cp:lastPrinted>2026-03-24T14:09:14Z</cp:lastPrinted>
  <dcterms:created xsi:type="dcterms:W3CDTF">2021-03-25T19:04:28Z</dcterms:created>
  <dcterms:modified xsi:type="dcterms:W3CDTF">2026-03-24T14:12:02Z</dcterms:modified>
</cp:coreProperties>
</file>