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1594" y="1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570" y="274638"/>
            <a:ext cx="7772400" cy="1129064"/>
          </a:xfrm>
        </p:spPr>
        <p:txBody>
          <a:bodyPr>
            <a:normAutofit fontScale="90000"/>
          </a:bodyPr>
          <a:lstStyle/>
          <a:p>
            <a:r>
              <a:rPr b="1" dirty="0">
                <a:latin typeface="Algerian" panose="04020705040A02060702" pitchFamily="82" charset="0"/>
              </a:rPr>
              <a:t>Twisted Tales </a:t>
            </a:r>
            <a:r>
              <a:rPr b="1" dirty="0" smtClean="0">
                <a:latin typeface="Algerian" panose="04020705040A02060702" pitchFamily="82" charset="0"/>
              </a:rPr>
              <a:t>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dirty="0" smtClean="0"/>
              <a:t>Knowledge </a:t>
            </a:r>
            <a:r>
              <a:rPr dirty="0" err="1" smtClean="0"/>
              <a:t>Organiser</a:t>
            </a:r>
            <a:r>
              <a:rPr lang="en-GB" dirty="0" smtClean="0"/>
              <a:t> </a:t>
            </a:r>
            <a:r>
              <a:rPr lang="en-GB" dirty="0"/>
              <a:t>-</a:t>
            </a:r>
            <a:r>
              <a:rPr lang="en-GB" dirty="0" smtClean="0"/>
              <a:t> Opal class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647" y="1717374"/>
            <a:ext cx="3998068" cy="4722778"/>
          </a:xfrm>
          <a:ln>
            <a:solidFill>
              <a:schemeClr val="accent1"/>
            </a:solidFill>
          </a:ln>
        </p:spPr>
        <p:txBody>
          <a:bodyPr>
            <a:normAutofit fontScale="47500" lnSpcReduction="20000"/>
          </a:bodyPr>
          <a:lstStyle/>
          <a:p>
            <a:pPr>
              <a:defRPr b="1"/>
            </a:pPr>
            <a:r>
              <a:rPr dirty="0"/>
              <a:t>What is a Twisted Tale?</a:t>
            </a:r>
          </a:p>
          <a:p>
            <a:pPr lvl="1"/>
            <a:r>
              <a:rPr dirty="0"/>
              <a:t>• A twisted tale is a traditional story that has been changed in a surprising way.</a:t>
            </a:r>
          </a:p>
          <a:p>
            <a:pPr lvl="1"/>
            <a:r>
              <a:rPr dirty="0"/>
              <a:t>• The characters, setting, problem, or ending might be different</a:t>
            </a:r>
            <a:r>
              <a:rPr dirty="0" smtClean="0"/>
              <a:t>.</a:t>
            </a:r>
            <a:endParaRPr lang="en-GB" dirty="0" smtClean="0"/>
          </a:p>
          <a:p>
            <a:pPr marL="457200" lvl="1" indent="0">
              <a:buNone/>
            </a:pPr>
            <a:endParaRPr dirty="0"/>
          </a:p>
          <a:p>
            <a:pPr>
              <a:defRPr b="1"/>
            </a:pPr>
            <a:r>
              <a:rPr dirty="0"/>
              <a:t>Key Features</a:t>
            </a:r>
          </a:p>
          <a:p>
            <a:pPr lvl="1"/>
            <a:r>
              <a:rPr dirty="0"/>
              <a:t>• Based on a familiar fairy tale</a:t>
            </a:r>
          </a:p>
          <a:p>
            <a:pPr lvl="1"/>
            <a:r>
              <a:rPr dirty="0"/>
              <a:t>• A clear twist (something changes!)</a:t>
            </a:r>
          </a:p>
          <a:p>
            <a:pPr lvl="1"/>
            <a:r>
              <a:rPr dirty="0" smtClean="0"/>
              <a:t>•</a:t>
            </a:r>
            <a:r>
              <a:rPr lang="en-GB" dirty="0" smtClean="0"/>
              <a:t> Includes a </a:t>
            </a:r>
            <a:r>
              <a:rPr lang="en-GB" dirty="0"/>
              <a:t>b</a:t>
            </a:r>
            <a:r>
              <a:rPr dirty="0" err="1" smtClean="0"/>
              <a:t>eginning</a:t>
            </a:r>
            <a:r>
              <a:rPr dirty="0"/>
              <a:t>, </a:t>
            </a:r>
            <a:r>
              <a:rPr lang="en-GB" dirty="0" smtClean="0"/>
              <a:t>a </a:t>
            </a:r>
            <a:r>
              <a:rPr dirty="0" smtClean="0"/>
              <a:t>middle </a:t>
            </a:r>
            <a:r>
              <a:rPr dirty="0"/>
              <a:t>and </a:t>
            </a:r>
            <a:r>
              <a:rPr lang="en-GB" dirty="0" smtClean="0"/>
              <a:t>an </a:t>
            </a:r>
            <a:r>
              <a:rPr dirty="0" smtClean="0"/>
              <a:t>end</a:t>
            </a:r>
            <a:endParaRPr dirty="0"/>
          </a:p>
          <a:p>
            <a:pPr lvl="1"/>
            <a:r>
              <a:rPr dirty="0"/>
              <a:t>• Strong characters</a:t>
            </a:r>
          </a:p>
          <a:p>
            <a:pPr lvl="1"/>
            <a:r>
              <a:rPr dirty="0"/>
              <a:t>• Descriptive language and </a:t>
            </a:r>
            <a:r>
              <a:rPr dirty="0" smtClean="0"/>
              <a:t>dialogue</a:t>
            </a:r>
            <a:endParaRPr lang="en-GB" dirty="0" smtClean="0"/>
          </a:p>
          <a:p>
            <a:pPr marL="457200" lvl="1" indent="0">
              <a:buNone/>
            </a:pPr>
            <a:endParaRPr dirty="0"/>
          </a:p>
          <a:p>
            <a:pPr>
              <a:defRPr b="1"/>
            </a:pPr>
            <a:r>
              <a:rPr dirty="0"/>
              <a:t>Useful Vocabulary</a:t>
            </a:r>
          </a:p>
          <a:p>
            <a:pPr lvl="1"/>
            <a:r>
              <a:rPr dirty="0"/>
              <a:t>• twist</a:t>
            </a:r>
          </a:p>
          <a:p>
            <a:pPr lvl="1"/>
            <a:r>
              <a:rPr dirty="0"/>
              <a:t>• character</a:t>
            </a:r>
          </a:p>
          <a:p>
            <a:pPr lvl="1"/>
            <a:r>
              <a:rPr dirty="0"/>
              <a:t>• setting</a:t>
            </a:r>
          </a:p>
          <a:p>
            <a:pPr lvl="1"/>
            <a:r>
              <a:rPr dirty="0"/>
              <a:t>• problem</a:t>
            </a:r>
          </a:p>
          <a:p>
            <a:pPr lvl="1"/>
            <a:r>
              <a:rPr dirty="0"/>
              <a:t>• solution</a:t>
            </a:r>
          </a:p>
          <a:p>
            <a:pPr lvl="1"/>
            <a:r>
              <a:rPr dirty="0"/>
              <a:t>• narrator</a:t>
            </a:r>
          </a:p>
          <a:p>
            <a:pPr lvl="1"/>
            <a:r>
              <a:rPr dirty="0"/>
              <a:t>• predict</a:t>
            </a:r>
          </a:p>
        </p:txBody>
      </p:sp>
      <p:sp>
        <p:nvSpPr>
          <p:cNvPr id="8" name="Chevron 7"/>
          <p:cNvSpPr/>
          <p:nvPr/>
        </p:nvSpPr>
        <p:spPr>
          <a:xfrm>
            <a:off x="6914421" y="3657600"/>
            <a:ext cx="2011680" cy="548640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Beginning</a:t>
            </a:r>
          </a:p>
        </p:txBody>
      </p:sp>
      <p:sp>
        <p:nvSpPr>
          <p:cNvPr id="9" name="Chevron 8"/>
          <p:cNvSpPr/>
          <p:nvPr/>
        </p:nvSpPr>
        <p:spPr>
          <a:xfrm>
            <a:off x="6914421" y="4480560"/>
            <a:ext cx="2011680" cy="548640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Twist!</a:t>
            </a:r>
          </a:p>
        </p:txBody>
      </p:sp>
      <p:sp>
        <p:nvSpPr>
          <p:cNvPr id="10" name="Chevron 9"/>
          <p:cNvSpPr/>
          <p:nvPr/>
        </p:nvSpPr>
        <p:spPr>
          <a:xfrm>
            <a:off x="6914421" y="5303520"/>
            <a:ext cx="2011680" cy="548640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Problem</a:t>
            </a:r>
          </a:p>
        </p:txBody>
      </p:sp>
      <p:sp>
        <p:nvSpPr>
          <p:cNvPr id="11" name="Chevron 10"/>
          <p:cNvSpPr/>
          <p:nvPr/>
        </p:nvSpPr>
        <p:spPr>
          <a:xfrm>
            <a:off x="6914421" y="6126480"/>
            <a:ext cx="2011680" cy="548640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Ending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54101" y="1595926"/>
            <a:ext cx="433269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b="1"/>
            </a:pPr>
            <a:r>
              <a:rPr lang="en-US" sz="1600" dirty="0"/>
              <a:t>Twisted Tale </a:t>
            </a:r>
            <a:r>
              <a:rPr lang="en-US" sz="1600" dirty="0" smtClean="0"/>
              <a:t>Examples:</a:t>
            </a:r>
            <a:endParaRPr lang="en-US" sz="1600" dirty="0"/>
          </a:p>
          <a:p>
            <a:pPr lvl="1"/>
            <a:r>
              <a:rPr lang="en-US" sz="1600" dirty="0"/>
              <a:t>• Little Red Riding Hood – the wolf is kind and tries to help.</a:t>
            </a:r>
          </a:p>
          <a:p>
            <a:pPr lvl="1"/>
            <a:r>
              <a:rPr lang="en-US" sz="1600" dirty="0"/>
              <a:t>• The Three Little Pigs – the pigs are lazy and the wolf is hardworking.</a:t>
            </a:r>
          </a:p>
          <a:p>
            <a:pPr lvl="1"/>
            <a:r>
              <a:rPr lang="en-US" sz="1600" dirty="0"/>
              <a:t>• Cinderella – the story is told from the step‑sister’s point of view.</a:t>
            </a:r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4260716" y="3431306"/>
            <a:ext cx="2653706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b="1"/>
            </a:pPr>
            <a:r>
              <a:rPr lang="en-US" sz="1600" dirty="0"/>
              <a:t>Story Plot </a:t>
            </a:r>
            <a:r>
              <a:rPr lang="en-US" sz="1600" dirty="0" smtClean="0"/>
              <a:t>Steps:</a:t>
            </a:r>
            <a:endParaRPr lang="en-US" sz="1600" dirty="0"/>
          </a:p>
          <a:p>
            <a:pPr lvl="1"/>
            <a:r>
              <a:rPr lang="en-US" sz="1400" dirty="0"/>
              <a:t>• Beginning: Introduce the characters and setting (like the original story</a:t>
            </a:r>
            <a:r>
              <a:rPr lang="en-US" sz="1400" dirty="0" smtClean="0"/>
              <a:t>).</a:t>
            </a:r>
          </a:p>
          <a:p>
            <a:pPr lvl="1"/>
            <a:endParaRPr lang="en-US" sz="1400" dirty="0"/>
          </a:p>
          <a:p>
            <a:pPr lvl="1"/>
            <a:r>
              <a:rPr lang="en-US" sz="1400" dirty="0"/>
              <a:t>• Middle: Something changes – this is the twist</a:t>
            </a:r>
            <a:r>
              <a:rPr lang="en-US" sz="1400" dirty="0" smtClean="0"/>
              <a:t>!</a:t>
            </a:r>
          </a:p>
          <a:p>
            <a:pPr lvl="1"/>
            <a:endParaRPr lang="en-US" sz="1400" dirty="0"/>
          </a:p>
          <a:p>
            <a:pPr lvl="1"/>
            <a:r>
              <a:rPr lang="en-US" sz="1400" dirty="0"/>
              <a:t>• Problem: A new problem appears because of the twist</a:t>
            </a:r>
            <a:r>
              <a:rPr lang="en-US" sz="1400" dirty="0" smtClean="0"/>
              <a:t>.</a:t>
            </a:r>
          </a:p>
          <a:p>
            <a:pPr lvl="1"/>
            <a:endParaRPr lang="en-US" sz="1200" dirty="0"/>
          </a:p>
          <a:p>
            <a:pPr lvl="1"/>
            <a:r>
              <a:rPr lang="en-US" sz="1400" dirty="0"/>
              <a:t>• Ending: The problem is solved in a new or funny way.</a:t>
            </a:r>
            <a:endParaRPr lang="en-US" sz="1400" dirty="0"/>
          </a:p>
        </p:txBody>
      </p:sp>
      <p:pic>
        <p:nvPicPr>
          <p:cNvPr id="1026" name="Picture 2" descr="Twisted Tales – Twisted Tales LR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037" y="422148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ook Review: Once Upon A Dream (Twisted Tales #2) – One Way Or An Auth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79" y="26615"/>
            <a:ext cx="1067440" cy="1625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isney Robin Hood: Princess of Thieves (Twisted Tales) - The English  Bookshop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41" t="4005" r="20144" b="3459"/>
          <a:stretch/>
        </p:blipFill>
        <p:spPr bwMode="auto">
          <a:xfrm>
            <a:off x="43450" y="27746"/>
            <a:ext cx="1047985" cy="1623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How to Write a Twisted Tale (Story Plot)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b="1"/>
            </a:pPr>
            <a:endParaRPr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210</Words>
  <Application>Microsoft Office PowerPoint</Application>
  <PresentationFormat>On-screen Show (4:3)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Algerian</vt:lpstr>
      <vt:lpstr>Arial</vt:lpstr>
      <vt:lpstr>Calibri</vt:lpstr>
      <vt:lpstr>Office Theme</vt:lpstr>
      <vt:lpstr>Twisted Tales   Knowledge Organiser - Opal class</vt:lpstr>
      <vt:lpstr>How to Write a Twisted Tale (Story Plot)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Twisted Tales   Knowledge Organiser - Opal class</dc:title>
  <dc:subject/>
  <dc:creator>Staff</dc:creator>
  <cp:keywords/>
  <dc:description>generated using python-pptx</dc:description>
  <cp:lastModifiedBy>Victoria Leach</cp:lastModifiedBy>
  <cp:revision>2</cp:revision>
  <dcterms:created xsi:type="dcterms:W3CDTF">2013-01-27T09:14:16Z</dcterms:created>
  <dcterms:modified xsi:type="dcterms:W3CDTF">2026-02-12T00:16:52Z</dcterms:modified>
  <cp:category/>
</cp:coreProperties>
</file>