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848" y="3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26E2-9430-4AAE-8872-F4E0FB3D0340}" type="datetimeFigureOut">
              <a:rPr lang="en-GB" smtClean="0"/>
              <a:t>10/03/2024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9D0E4-22DC-443E-842E-C4F8621DF1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0064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26E2-9430-4AAE-8872-F4E0FB3D0340}" type="datetimeFigureOut">
              <a:rPr lang="en-GB" smtClean="0"/>
              <a:t>10/03/2024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9D0E4-22DC-443E-842E-C4F8621DF1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031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26E2-9430-4AAE-8872-F4E0FB3D0340}" type="datetimeFigureOut">
              <a:rPr lang="en-GB" smtClean="0"/>
              <a:t>10/03/2024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9D0E4-22DC-443E-842E-C4F8621DF1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5178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26E2-9430-4AAE-8872-F4E0FB3D0340}" type="datetimeFigureOut">
              <a:rPr lang="en-GB" smtClean="0"/>
              <a:t>10/03/2024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9D0E4-22DC-443E-842E-C4F8621DF1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7779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26E2-9430-4AAE-8872-F4E0FB3D0340}" type="datetimeFigureOut">
              <a:rPr lang="en-GB" smtClean="0"/>
              <a:t>10/03/2024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9D0E4-22DC-443E-842E-C4F8621DF1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794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26E2-9430-4AAE-8872-F4E0FB3D0340}" type="datetimeFigureOut">
              <a:rPr lang="en-GB" smtClean="0"/>
              <a:t>10/03/2024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9D0E4-22DC-443E-842E-C4F8621DF1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414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26E2-9430-4AAE-8872-F4E0FB3D0340}" type="datetimeFigureOut">
              <a:rPr lang="en-GB" smtClean="0"/>
              <a:t>10/03/2024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9D0E4-22DC-443E-842E-C4F8621DF1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0215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26E2-9430-4AAE-8872-F4E0FB3D0340}" type="datetimeFigureOut">
              <a:rPr lang="en-GB" smtClean="0"/>
              <a:t>10/03/2024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9D0E4-22DC-443E-842E-C4F8621DF1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3750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26E2-9430-4AAE-8872-F4E0FB3D0340}" type="datetimeFigureOut">
              <a:rPr lang="en-GB" smtClean="0"/>
              <a:t>10/03/2024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9D0E4-22DC-443E-842E-C4F8621DF1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4765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26E2-9430-4AAE-8872-F4E0FB3D0340}" type="datetimeFigureOut">
              <a:rPr lang="en-GB" smtClean="0"/>
              <a:t>10/03/2024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9D0E4-22DC-443E-842E-C4F8621DF1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58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26E2-9430-4AAE-8872-F4E0FB3D0340}" type="datetimeFigureOut">
              <a:rPr lang="en-GB" smtClean="0"/>
              <a:t>10/03/2024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9D0E4-22DC-443E-842E-C4F8621DF1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0472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226E2-9430-4AAE-8872-F4E0FB3D0340}" type="datetimeFigureOut">
              <a:rPr lang="en-GB" smtClean="0"/>
              <a:t>10/03/2024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9D0E4-22DC-443E-842E-C4F8621DF1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8836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84212" y="2017797"/>
            <a:ext cx="2159596" cy="357020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171450" marR="0" lvl="0" indent="-17145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sz="1000" b="1" i="0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This army</a:t>
            </a:r>
            <a:r>
              <a:rPr kumimoji="0" lang="en-US" altLang="en-US" sz="1000" b="0" i="0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 base was located in </a:t>
            </a:r>
            <a:r>
              <a:rPr lang="en-US" altLang="en-US" sz="1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Warrington..</a:t>
            </a:r>
          </a:p>
          <a:p>
            <a:pPr marL="171450" marR="0" lvl="0" indent="-17145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endParaRPr kumimoji="0" lang="en-US" altLang="en-US" sz="400" b="0" i="0" u="sng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171450" marR="0" lvl="0" indent="-1714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sz="1000" b="0" i="0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The base was opened in 1940 for</a:t>
            </a:r>
            <a:r>
              <a:rPr kumimoji="0" lang="en-US" altLang="en-US" sz="1000" b="0" i="0" strike="noStrike" cap="none" normalizeH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en-US" sz="1000" b="0" i="0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WW2</a:t>
            </a:r>
            <a:r>
              <a:rPr kumimoji="0" lang="en-US" altLang="en-US" sz="1000" b="0" i="0" strike="noStrike" cap="none" normalizeH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en-US" sz="1000" b="0" i="0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by the RAF and in 1942 it was used by the USA</a:t>
            </a:r>
            <a:r>
              <a:rPr kumimoji="0" lang="en-US" altLang="en-US" sz="1000" b="0" i="0" strike="noStrike" cap="none" normalizeH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en-US" sz="1000" b="0" i="0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during the </a:t>
            </a:r>
            <a:r>
              <a:rPr lang="en-US" altLang="en-US" sz="1000" dirty="0" smtClean="0">
                <a:latin typeface="Comic Sans MS" pitchFamily="66" charset="0"/>
                <a:ea typeface="Times New Roman" pitchFamily="18" charset="0"/>
                <a:cs typeface="Arial" pitchFamily="34" charset="0"/>
              </a:rPr>
              <a:t>war.</a:t>
            </a:r>
          </a:p>
          <a:p>
            <a:pPr marL="171450" marR="0" lvl="0" indent="-17145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endParaRPr kumimoji="0" lang="en-US" altLang="en-US" sz="400" b="0" i="0" strike="noStrike" cap="none" normalizeH="0" baseline="0" dirty="0" smtClean="0">
              <a:ln>
                <a:noFill/>
              </a:ln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sz="1000" b="0" i="0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The base was home to 18,000 American servicemen at the end of the war. 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endParaRPr kumimoji="0" lang="en-US" altLang="en-US" sz="400" b="0" i="0" strike="noStrike" cap="none" normalizeH="0" baseline="0" dirty="0" smtClean="0">
              <a:ln>
                <a:noFill/>
              </a:ln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sz="1000" b="0" i="0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The base officially closed in 1991 and since then the runway and most of the buildings have been demolished. 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endParaRPr kumimoji="0" lang="en-US" altLang="en-US" sz="400" b="0" i="0" strike="noStrike" cap="none" normalizeH="0" baseline="0" dirty="0" smtClean="0">
              <a:ln>
                <a:noFill/>
              </a:ln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en-US" sz="1000" b="0" i="0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RAF Burtonwood heritage center</a:t>
            </a:r>
            <a:r>
              <a:rPr kumimoji="0" lang="en-US" altLang="en-US" sz="1000" b="0" i="0" strike="noStrike" cap="none" normalizeH="0" dirty="0" smtClean="0">
                <a:ln>
                  <a:noFill/>
                </a:ln>
                <a:effectLst/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en-US" sz="1000" b="0" i="0" strike="noStrike" cap="none" normalizeH="0" baseline="0" dirty="0" smtClean="0">
                <a:ln>
                  <a:noFill/>
                </a:ln>
                <a:effectLst/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was opened on part of the base(Now Gullivers World) </a:t>
            </a:r>
            <a:r>
              <a:rPr lang="en-US" altLang="en-US" sz="1000" dirty="0" smtClean="0"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to remember this important part of our </a:t>
            </a:r>
            <a:r>
              <a:rPr lang="en-US" altLang="en-US" sz="1000" smtClean="0"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local history. </a:t>
            </a:r>
            <a:endParaRPr kumimoji="0" lang="en-US" altLang="en-US" sz="1000" b="0" i="0" strike="noStrike" cap="none" normalizeH="0" baseline="0" dirty="0" smtClean="0">
              <a:ln>
                <a:noFill/>
              </a:ln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endParaRPr kumimoji="0" lang="en-US" altLang="en-US" sz="1000" b="0" i="0" strike="noStrike" cap="none" normalizeH="0" baseline="0" dirty="0" smtClean="0">
              <a:ln>
                <a:noFill/>
              </a:ln>
              <a:effectLst/>
              <a:latin typeface="Comic Sans MS" panose="030F0702030302020204" pitchFamily="66" charset="0"/>
              <a:cs typeface="Arial" pitchFamily="34" charset="0"/>
            </a:endParaRP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 rot="-5400000">
            <a:off x="-1396830" y="3414629"/>
            <a:ext cx="3477875" cy="6842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en-US" alt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Burtonwood Air force base </a:t>
            </a:r>
            <a:endParaRPr kumimoji="0" lang="en-US" altLang="en-US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4" descr="The RAF Burtonwood control tower in 1954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3" y="5039759"/>
            <a:ext cx="626948" cy="47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0" y="1"/>
            <a:ext cx="5285763" cy="685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WW2 &amp; WARRINGTON KNOWLEDGE ORGANISER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0" y="484165"/>
            <a:ext cx="5321373" cy="1504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How did WW2 start? </a:t>
            </a:r>
            <a:endParaRPr kumimoji="0" lang="en-GB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 leader of Germany, Adolf Hitler, had plans to take over other countries. </a:t>
            </a: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 March 1938, Germany invaded and annexed Austria.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On 29th September 1938, British, French, German and Italian leaders signed a treaty called the Munich Agreement However, in August 1939,Hitler broke the agreement and invaded Poland on 1st September. </a:t>
            </a: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Britain, France and Poland had made a pact to support each other, so Britain and France declared war on Germany</a:t>
            </a:r>
            <a:endParaRPr kumimoji="0" lang="en-GB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508423"/>
              </p:ext>
            </p:extLst>
          </p:nvPr>
        </p:nvGraphicFramePr>
        <p:xfrm>
          <a:off x="6588224" y="99457"/>
          <a:ext cx="2502018" cy="5396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7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0065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Key vocabulary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Meaning 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628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Annex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To take another country’s land and make it part of your country.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191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Allies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 country who helps another country for military purposes.</a:t>
                      </a:r>
                      <a:r>
                        <a:rPr lang="en-GB" sz="1000" baseline="0" dirty="0" smtClean="0"/>
                        <a:t> Share a mutual benefit to become friends.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191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Ration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to</a:t>
                      </a:r>
                      <a:r>
                        <a:rPr lang="en-GB" sz="1000" baseline="0" dirty="0" smtClean="0"/>
                        <a:t> only be allowed a certain amount of food/household goods/clothes to avoid  shortages during the war.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628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Nazi Party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 German political party with racist and anti-Jewish ideas, led by Adolf Hitler.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1628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Air Raid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Bombs are dropped off a plane  to cause destruction on</a:t>
                      </a:r>
                      <a:r>
                        <a:rPr lang="en-GB" sz="1000" baseline="0" dirty="0" smtClean="0"/>
                        <a:t> a target  on the ground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3191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Evacuee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For</a:t>
                      </a:r>
                      <a:r>
                        <a:rPr lang="en-GB" sz="1000" baseline="0" dirty="0" smtClean="0"/>
                        <a:t> safety reasons a </a:t>
                      </a:r>
                      <a:r>
                        <a:rPr lang="en-GB" sz="1000" dirty="0" smtClean="0"/>
                        <a:t>child/</a:t>
                      </a:r>
                      <a:r>
                        <a:rPr lang="en-GB" sz="1000" baseline="0" dirty="0" smtClean="0"/>
                        <a:t> vulnerable person moved  away from the city to the countryside during the war.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1628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Invade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To enter and try to take over someone</a:t>
                      </a:r>
                      <a:r>
                        <a:rPr lang="en-GB" sz="1000" baseline="0" dirty="0" smtClean="0"/>
                        <a:t> else’s country by force.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0065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Blitz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An</a:t>
                      </a:r>
                      <a:r>
                        <a:rPr lang="en-GB" sz="1000" baseline="0" dirty="0" smtClean="0"/>
                        <a:t> intense German bombing against the UK in 1940-1941.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19873" y="2017798"/>
            <a:ext cx="1941115" cy="3477875"/>
          </a:xfrm>
          <a:prstGeom prst="rect">
            <a:avLst/>
          </a:prstGeom>
          <a:solidFill>
            <a:srgbClr val="F5F95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000" dirty="0" smtClean="0">
                <a:latin typeface="Comic Sans MS" panose="030F0702030302020204" pitchFamily="66" charset="0"/>
              </a:rPr>
              <a:t>Rationing meant that each person was only allowed a fixed amount of foods.</a:t>
            </a:r>
          </a:p>
          <a:p>
            <a:r>
              <a:rPr lang="en-GB" sz="1000" dirty="0" smtClean="0">
                <a:latin typeface="Comic Sans MS" panose="030F0702030302020204" pitchFamily="66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000" dirty="0" smtClean="0">
                <a:latin typeface="Comic Sans MS" panose="030F0702030302020204" pitchFamily="66" charset="0"/>
              </a:rPr>
              <a:t>Ration books were issued, with coupons that showed people how much of each item they were allowed.</a:t>
            </a:r>
          </a:p>
          <a:p>
            <a:endParaRPr lang="en-GB" sz="1000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000" dirty="0" smtClean="0">
                <a:latin typeface="Comic Sans MS" panose="030F0702030302020204" pitchFamily="66" charset="0"/>
              </a:rPr>
              <a:t>People were also encouraged to ‘Dig for Victory’ and grow as much of their own food as possible.</a:t>
            </a:r>
          </a:p>
          <a:p>
            <a:endParaRPr lang="en-GB" sz="1000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000" dirty="0" smtClean="0">
                <a:latin typeface="Comic Sans MS" panose="030F0702030302020204" pitchFamily="66" charset="0"/>
              </a:rPr>
              <a:t>Clothing ration books were issued and people were encouraged to ‘make do and mend’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1000" dirty="0">
              <a:latin typeface="Comic Sans MS" panose="030F0702030302020204" pitchFamily="66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173879"/>
              </p:ext>
            </p:extLst>
          </p:nvPr>
        </p:nvGraphicFramePr>
        <p:xfrm>
          <a:off x="1" y="5509423"/>
          <a:ext cx="9144000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275032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1</a:t>
                      </a:r>
                      <a:r>
                        <a:rPr lang="en-GB" sz="1000" baseline="30000" dirty="0" smtClean="0"/>
                        <a:t>ST</a:t>
                      </a:r>
                      <a:r>
                        <a:rPr lang="en-GB" sz="1000" dirty="0" smtClean="0"/>
                        <a:t> Sept  1939</a:t>
                      </a:r>
                    </a:p>
                    <a:p>
                      <a:r>
                        <a:rPr lang="en-GB" sz="1000" dirty="0" smtClean="0"/>
                        <a:t>Germany invade Poland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3</a:t>
                      </a:r>
                      <a:r>
                        <a:rPr lang="en-GB" sz="1000" baseline="30000" dirty="0" smtClean="0"/>
                        <a:t>rd</a:t>
                      </a:r>
                      <a:r>
                        <a:rPr lang="en-GB" sz="1000" dirty="0" smtClean="0"/>
                        <a:t> sept 1939</a:t>
                      </a:r>
                    </a:p>
                    <a:p>
                      <a:r>
                        <a:rPr lang="en-GB" sz="1000" dirty="0" smtClean="0"/>
                        <a:t>Britain and France declare war on Germany.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10</a:t>
                      </a:r>
                      <a:r>
                        <a:rPr lang="en-GB" sz="1000" baseline="30000" dirty="0" smtClean="0"/>
                        <a:t>th</a:t>
                      </a:r>
                      <a:r>
                        <a:rPr lang="en-GB" sz="1000" dirty="0" smtClean="0"/>
                        <a:t> July</a:t>
                      </a:r>
                      <a:r>
                        <a:rPr lang="en-GB" sz="1000" baseline="0" dirty="0" smtClean="0"/>
                        <a:t> 1940</a:t>
                      </a:r>
                    </a:p>
                    <a:p>
                      <a:r>
                        <a:rPr lang="en-GB" sz="1000" baseline="0" dirty="0" smtClean="0"/>
                        <a:t>The Battle of Britain begins.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7</a:t>
                      </a:r>
                      <a:r>
                        <a:rPr lang="en-GB" sz="1000" baseline="30000" dirty="0" smtClean="0"/>
                        <a:t>th</a:t>
                      </a:r>
                      <a:r>
                        <a:rPr lang="en-GB" sz="1000" dirty="0" smtClean="0"/>
                        <a:t> Sept 1940</a:t>
                      </a:r>
                    </a:p>
                    <a:p>
                      <a:r>
                        <a:rPr lang="en-GB" sz="1000" dirty="0" smtClean="0"/>
                        <a:t>The Blitz began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22</a:t>
                      </a:r>
                      <a:r>
                        <a:rPr lang="en-GB" sz="1000" baseline="30000" dirty="0" smtClean="0"/>
                        <a:t>nd</a:t>
                      </a:r>
                      <a:r>
                        <a:rPr lang="en-GB" sz="1000" dirty="0" smtClean="0"/>
                        <a:t> June 1941</a:t>
                      </a:r>
                    </a:p>
                    <a:p>
                      <a:r>
                        <a:rPr lang="en-GB" sz="1000" dirty="0" smtClean="0"/>
                        <a:t>Germany invade the  USR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7</a:t>
                      </a:r>
                      <a:r>
                        <a:rPr lang="en-GB" sz="1000" baseline="30000" dirty="0" smtClean="0"/>
                        <a:t>TH</a:t>
                      </a:r>
                      <a:r>
                        <a:rPr lang="en-GB" sz="1000" dirty="0" smtClean="0"/>
                        <a:t> Dec 1941</a:t>
                      </a:r>
                    </a:p>
                    <a:p>
                      <a:r>
                        <a:rPr lang="en-GB" sz="1000" dirty="0" smtClean="0"/>
                        <a:t>Japan</a:t>
                      </a:r>
                      <a:r>
                        <a:rPr lang="en-GB" sz="1000" baseline="0" dirty="0" smtClean="0"/>
                        <a:t> bomb Pearl harbour in the US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16</a:t>
                      </a:r>
                      <a:r>
                        <a:rPr lang="en-GB" sz="1000" baseline="30000" dirty="0" smtClean="0"/>
                        <a:t>th</a:t>
                      </a:r>
                      <a:r>
                        <a:rPr lang="en-GB" sz="1000" baseline="0" dirty="0" smtClean="0"/>
                        <a:t>-17</a:t>
                      </a:r>
                      <a:r>
                        <a:rPr lang="en-GB" sz="1000" baseline="30000" dirty="0" smtClean="0"/>
                        <a:t>th</a:t>
                      </a:r>
                      <a:r>
                        <a:rPr lang="en-GB" sz="1000" baseline="0" dirty="0" smtClean="0"/>
                        <a:t> May 1943</a:t>
                      </a:r>
                    </a:p>
                    <a:p>
                      <a:r>
                        <a:rPr lang="en-GB" sz="1000" baseline="0" dirty="0" smtClean="0"/>
                        <a:t>The Dam busters Bombing raid is carried out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6</a:t>
                      </a:r>
                      <a:r>
                        <a:rPr lang="en-GB" sz="1000" baseline="30000" dirty="0" smtClean="0"/>
                        <a:t>th</a:t>
                      </a:r>
                      <a:r>
                        <a:rPr lang="en-GB" sz="1000" dirty="0" smtClean="0"/>
                        <a:t> June 1944</a:t>
                      </a:r>
                    </a:p>
                    <a:p>
                      <a:r>
                        <a:rPr lang="en-GB" sz="1000" dirty="0" smtClean="0"/>
                        <a:t>D-Day</a:t>
                      </a:r>
                      <a:r>
                        <a:rPr lang="en-GB" sz="1000" baseline="0" dirty="0" smtClean="0"/>
                        <a:t> landings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7</a:t>
                      </a:r>
                      <a:r>
                        <a:rPr lang="en-GB" sz="1000" baseline="30000" dirty="0" smtClean="0"/>
                        <a:t>th</a:t>
                      </a:r>
                      <a:r>
                        <a:rPr lang="en-GB" sz="1000" dirty="0" smtClean="0"/>
                        <a:t> </a:t>
                      </a:r>
                      <a:r>
                        <a:rPr lang="en-GB" sz="1000" baseline="0" dirty="0" smtClean="0"/>
                        <a:t> May </a:t>
                      </a:r>
                      <a:r>
                        <a:rPr lang="en-GB" sz="1000" dirty="0" smtClean="0"/>
                        <a:t>1945 Germany surrenders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8</a:t>
                      </a:r>
                      <a:r>
                        <a:rPr lang="en-GB" sz="1000" baseline="30000" dirty="0" smtClean="0"/>
                        <a:t>th</a:t>
                      </a:r>
                      <a:r>
                        <a:rPr lang="en-GB" sz="1000" dirty="0" smtClean="0"/>
                        <a:t> May 1945</a:t>
                      </a:r>
                    </a:p>
                    <a:p>
                      <a:r>
                        <a:rPr lang="en-GB" sz="1000" dirty="0" smtClean="0"/>
                        <a:t>Winston</a:t>
                      </a:r>
                      <a:r>
                        <a:rPr lang="en-GB" sz="1000" baseline="0" dirty="0" smtClean="0"/>
                        <a:t> Churchill  announced the end of WW2 with Victory in Europe.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Text Box 1"/>
          <p:cNvSpPr txBox="1">
            <a:spLocks noChangeArrowheads="1"/>
          </p:cNvSpPr>
          <p:nvPr/>
        </p:nvSpPr>
        <p:spPr bwMode="auto">
          <a:xfrm rot="16200000">
            <a:off x="1720163" y="3788743"/>
            <a:ext cx="2876122" cy="537738"/>
          </a:xfrm>
          <a:prstGeom prst="rect">
            <a:avLst/>
          </a:prstGeom>
          <a:solidFill>
            <a:srgbClr val="F5F9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u="sng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Rationing during the war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u="sng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altLang="en-US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20" descr="Lancaster_bomber_over_Cowes_in_May_2013_6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1"/>
            <a:ext cx="730898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32" t="45040" r="9754" b="15477"/>
          <a:stretch/>
        </p:blipFill>
        <p:spPr bwMode="auto">
          <a:xfrm>
            <a:off x="2926766" y="2021278"/>
            <a:ext cx="472005" cy="598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 rot="16200000">
            <a:off x="3177307" y="2172725"/>
            <a:ext cx="5418731" cy="126188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b="1" u="sng" dirty="0" smtClean="0"/>
              <a:t>Evacuees</a:t>
            </a:r>
          </a:p>
          <a:p>
            <a:r>
              <a:rPr lang="en-GB" sz="1000" dirty="0" smtClean="0"/>
              <a:t>During World War II, over 3.5 million children and vulnerable people were evacuated from the cities to the countryside, where it was believed they would be safer from bombing. </a:t>
            </a:r>
            <a:r>
              <a:rPr lang="en-GB" sz="1000" dirty="0" smtClean="0">
                <a:solidFill>
                  <a:schemeClr val="accent1"/>
                </a:solidFill>
              </a:rPr>
              <a:t>All evacuees had to take their gas mask, ration book and identity card.</a:t>
            </a:r>
            <a:r>
              <a:rPr lang="en-GB" sz="1000" dirty="0" smtClean="0"/>
              <a:t> When they reached their destination, a billeting officer would arrange a host family for them. </a:t>
            </a:r>
            <a:r>
              <a:rPr lang="en-GB" sz="1000" dirty="0" smtClean="0">
                <a:solidFill>
                  <a:schemeClr val="accent1"/>
                </a:solidFill>
              </a:rPr>
              <a:t>Evacuation happened in waves, beginning on 1st September 1939.</a:t>
            </a:r>
            <a:r>
              <a:rPr lang="en-GB" sz="1000" dirty="0" smtClean="0"/>
              <a:t> Other waves occurred at the start of the Battle of Britain and at the start of the Blitz</a:t>
            </a:r>
            <a:endParaRPr lang="en-GB" sz="1000" dirty="0"/>
          </a:p>
        </p:txBody>
      </p:sp>
      <p:pic>
        <p:nvPicPr>
          <p:cNvPr id="2049" name="Picture 20" descr="Lancaster_bomber_over_Cowes_in_May_2013_6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865" y="2"/>
            <a:ext cx="730898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4953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490</Words>
  <Application>Microsoft Office PowerPoint</Application>
  <PresentationFormat>On-screen Show (4:3)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Comic Sans MS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 Leach</dc:creator>
  <cp:lastModifiedBy>Victoria Leach</cp:lastModifiedBy>
  <cp:revision>12</cp:revision>
  <dcterms:created xsi:type="dcterms:W3CDTF">2021-03-26T13:11:34Z</dcterms:created>
  <dcterms:modified xsi:type="dcterms:W3CDTF">2024-03-10T13:07:53Z</dcterms:modified>
</cp:coreProperties>
</file>