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D38"/>
    <a:srgbClr val="0F4869"/>
    <a:srgbClr val="E6343F"/>
    <a:srgbClr val="CD1024"/>
    <a:srgbClr val="F5C7D2"/>
    <a:srgbClr val="F08D7F"/>
    <a:srgbClr val="FE1603"/>
    <a:srgbClr val="337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82"/>
    <p:restoredTop sz="94684"/>
  </p:normalViewPr>
  <p:slideViewPr>
    <p:cSldViewPr snapToGrid="0" snapToObjects="1">
      <p:cViewPr varScale="1">
        <p:scale>
          <a:sx n="97" d="100"/>
          <a:sy n="97" d="100"/>
        </p:scale>
        <p:origin x="267"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070B5-83D3-1E44-8411-D8BC0A34D43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85557C0-7DC1-5E4C-8F12-30787752A8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9E7D8D-A044-DF46-9795-2707C463AAB3}"/>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5" name="Footer Placeholder 4">
            <a:extLst>
              <a:ext uri="{FF2B5EF4-FFF2-40B4-BE49-F238E27FC236}">
                <a16:creationId xmlns:a16="http://schemas.microsoft.com/office/drawing/2014/main" id="{23636534-945E-CA48-BB2A-CEE0AF3786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F07143-2415-EC43-9C23-E0E344323241}"/>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421467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50436-0347-FB46-B2AA-62D3642375C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574A473-C087-EB46-A351-4DB51637442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71773EA-303A-F941-BE70-A5C0FD9A4169}"/>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5" name="Footer Placeholder 4">
            <a:extLst>
              <a:ext uri="{FF2B5EF4-FFF2-40B4-BE49-F238E27FC236}">
                <a16:creationId xmlns:a16="http://schemas.microsoft.com/office/drawing/2014/main" id="{50B0B9D3-844A-B842-A3CC-27E3A6C0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1266DF-B764-2B44-AFBC-07FFB273467F}"/>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917778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EC977C-AA50-C54E-97B4-EE03D77D738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D8A4C94-F632-7940-8B50-0E92D86221A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012559-E102-3846-BEA1-0C65104F7C3C}"/>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5" name="Footer Placeholder 4">
            <a:extLst>
              <a:ext uri="{FF2B5EF4-FFF2-40B4-BE49-F238E27FC236}">
                <a16:creationId xmlns:a16="http://schemas.microsoft.com/office/drawing/2014/main" id="{B38EF7D4-CE7C-3047-BBDC-3CB58A655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192A42-D861-B34A-8C11-125287ED6F34}"/>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7727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1BA7F-3228-9B48-8712-51D22E527FD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258B86E-3D37-2548-A148-0957FAD48AB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745CDC-D6A2-1B46-8D3A-33659CA1D19F}"/>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5" name="Footer Placeholder 4">
            <a:extLst>
              <a:ext uri="{FF2B5EF4-FFF2-40B4-BE49-F238E27FC236}">
                <a16:creationId xmlns:a16="http://schemas.microsoft.com/office/drawing/2014/main" id="{FF4C77A8-8A8E-AD49-8957-BEAFD8868F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419317-BCAD-2547-A7F5-2849ED11CC0E}"/>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172715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1DDF3-4E62-A149-BD3E-BC991620628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68C8712-54CC-8D49-9A2F-329997B1D4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ACCDD6A-DA3E-B146-B130-13491EA90A4C}"/>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5" name="Footer Placeholder 4">
            <a:extLst>
              <a:ext uri="{FF2B5EF4-FFF2-40B4-BE49-F238E27FC236}">
                <a16:creationId xmlns:a16="http://schemas.microsoft.com/office/drawing/2014/main" id="{AD040A7D-8910-4245-9AA9-C192B55BEB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B4FF7F-8808-B04C-9651-27323DEECD2E}"/>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1072738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BE6C-3EE1-034B-BCC6-ABB9321AB6E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56D7A86-E055-994A-9945-8948657B652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344CCC0-64D0-4142-9FB4-24EC466CC42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A686B68-1A07-6341-B302-3FD08895C9EE}"/>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6" name="Footer Placeholder 5">
            <a:extLst>
              <a:ext uri="{FF2B5EF4-FFF2-40B4-BE49-F238E27FC236}">
                <a16:creationId xmlns:a16="http://schemas.microsoft.com/office/drawing/2014/main" id="{EDAB4F0B-E2F1-6A40-B293-DACA679DDA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ADE2D1-79E2-D44A-9603-5198AF57DA7D}"/>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109660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D215D-C02A-684A-94B6-E8B9E8D41DB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A1E808-4186-4042-B94C-5819A86582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C8B9D1B-B431-5F4E-A172-68801E68146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277206E-9EE5-7042-82B0-2B42122ED5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4AE4CE3-F039-8F4E-A8F3-8AFA2CFDD9D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96FF82-D27F-BC42-BF18-9BD0BFA1A199}"/>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8" name="Footer Placeholder 7">
            <a:extLst>
              <a:ext uri="{FF2B5EF4-FFF2-40B4-BE49-F238E27FC236}">
                <a16:creationId xmlns:a16="http://schemas.microsoft.com/office/drawing/2014/main" id="{9E137B02-3A8C-FB48-8309-9AFB82A4BC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C4F562-B9C3-BA4A-B594-F3E7C6ACE4AC}"/>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1250613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BFF88-DBE3-9941-BC21-35DAFABDA80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934761B-D0CC-B246-A1B1-06BE22FC706E}"/>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4" name="Footer Placeholder 3">
            <a:extLst>
              <a:ext uri="{FF2B5EF4-FFF2-40B4-BE49-F238E27FC236}">
                <a16:creationId xmlns:a16="http://schemas.microsoft.com/office/drawing/2014/main" id="{BEB8A3C8-02F7-5048-BD91-C60645F66D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87DFC4-5BBB-AF4E-984C-299184E21C53}"/>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408797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903A5B-7457-8848-802B-09B44AD6BADC}"/>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3" name="Footer Placeholder 2">
            <a:extLst>
              <a:ext uri="{FF2B5EF4-FFF2-40B4-BE49-F238E27FC236}">
                <a16:creationId xmlns:a16="http://schemas.microsoft.com/office/drawing/2014/main" id="{7AFCE51B-03DB-D34E-A84B-1EAFF95191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795E0-054F-7C4F-A02D-509ED36B14B9}"/>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63537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8F34-6CD0-2B40-B84B-8FD65933C41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1198A72-233B-DB46-A329-D20ABA47C5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A04E8B0-C44D-9549-96CA-97981781F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898E6FD-50E7-3942-BD8F-01A3FE742BDF}"/>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6" name="Footer Placeholder 5">
            <a:extLst>
              <a:ext uri="{FF2B5EF4-FFF2-40B4-BE49-F238E27FC236}">
                <a16:creationId xmlns:a16="http://schemas.microsoft.com/office/drawing/2014/main" id="{13A17076-2EFE-1E4F-865A-23AB68CED9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7EC655-153D-F143-853A-4339FC0DFF1E}"/>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456787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C34C9-E28C-EF4B-A807-CAD5A7137C4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325CF3A-57FA-8D4E-8A9B-96EB2FC34C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7C01CB-0597-C84D-8261-3544195B58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127A88-AEDE-9342-99F6-1C5CD87B4736}"/>
              </a:ext>
            </a:extLst>
          </p:cNvPr>
          <p:cNvSpPr>
            <a:spLocks noGrp="1"/>
          </p:cNvSpPr>
          <p:nvPr>
            <p:ph type="dt" sz="half" idx="10"/>
          </p:nvPr>
        </p:nvSpPr>
        <p:spPr/>
        <p:txBody>
          <a:bodyPr/>
          <a:lstStyle/>
          <a:p>
            <a:fld id="{BA3B20EE-A1A7-254B-B23B-13E4E2BEF61E}" type="datetimeFigureOut">
              <a:rPr lang="en-US" smtClean="0"/>
              <a:t>7/21/2026</a:t>
            </a:fld>
            <a:endParaRPr lang="en-US"/>
          </a:p>
        </p:txBody>
      </p:sp>
      <p:sp>
        <p:nvSpPr>
          <p:cNvPr id="6" name="Footer Placeholder 5">
            <a:extLst>
              <a:ext uri="{FF2B5EF4-FFF2-40B4-BE49-F238E27FC236}">
                <a16:creationId xmlns:a16="http://schemas.microsoft.com/office/drawing/2014/main" id="{9E1DC31A-3226-7A44-9327-0A7A97EBC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7C733C-8268-C24B-A53E-FACBDA6E8317}"/>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183172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8DE6CA-592D-7541-9985-18DBC1E070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4879508-97AF-1542-A80B-D1B977F182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0FF330-FEC5-2C49-8411-FBC89C5585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3B20EE-A1A7-254B-B23B-13E4E2BEF61E}" type="datetimeFigureOut">
              <a:rPr lang="en-US" smtClean="0"/>
              <a:t>7/21/2026</a:t>
            </a:fld>
            <a:endParaRPr lang="en-US"/>
          </a:p>
        </p:txBody>
      </p:sp>
      <p:sp>
        <p:nvSpPr>
          <p:cNvPr id="5" name="Footer Placeholder 4">
            <a:extLst>
              <a:ext uri="{FF2B5EF4-FFF2-40B4-BE49-F238E27FC236}">
                <a16:creationId xmlns:a16="http://schemas.microsoft.com/office/drawing/2014/main" id="{3F4B1D4B-1E58-D849-8196-FE07A6FDA6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41FA64-6D39-144C-881D-77370B8DD7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F9F90-E0DE-454A-B945-30DCB017564D}" type="slidenum">
              <a:rPr lang="en-US" smtClean="0"/>
              <a:t>‹#›</a:t>
            </a:fld>
            <a:endParaRPr lang="en-US"/>
          </a:p>
        </p:txBody>
      </p:sp>
    </p:spTree>
    <p:extLst>
      <p:ext uri="{BB962C8B-B14F-4D97-AF65-F5344CB8AC3E}">
        <p14:creationId xmlns:p14="http://schemas.microsoft.com/office/powerpoint/2010/main" val="3897271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B4D3F-9BF6-A4A6-718F-CE689DB80D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D4DAA5-981E-2927-7F5B-EEA3118BF5EA}"/>
              </a:ext>
            </a:extLst>
          </p:cNvPr>
          <p:cNvSpPr>
            <a:spLocks noGrp="1"/>
          </p:cNvSpPr>
          <p:nvPr>
            <p:ph type="ctrTitle"/>
          </p:nvPr>
        </p:nvSpPr>
        <p:spPr>
          <a:xfrm>
            <a:off x="1091330" y="-145607"/>
            <a:ext cx="7154526" cy="620989"/>
          </a:xfrm>
        </p:spPr>
        <p:txBody>
          <a:bodyPr>
            <a:normAutofit/>
          </a:bodyPr>
          <a:lstStyle/>
          <a:p>
            <a:pPr algn="l"/>
            <a:r>
              <a:rPr lang="en-US" sz="1800" b="1" u="sng" dirty="0" smtClean="0">
                <a:solidFill>
                  <a:srgbClr val="141D38"/>
                </a:solidFill>
                <a:latin typeface="Calibri" panose="020F0502020204030204" pitchFamily="34" charset="0"/>
                <a:cs typeface="Calibri" panose="020F0502020204030204" pitchFamily="34" charset="0"/>
              </a:rPr>
              <a:t>Y2 </a:t>
            </a:r>
            <a:r>
              <a:rPr lang="en-US" sz="1800" b="1" u="sng" dirty="0">
                <a:solidFill>
                  <a:srgbClr val="141D38"/>
                </a:solidFill>
                <a:latin typeface="Calibri" panose="020F0502020204030204" pitchFamily="34" charset="0"/>
                <a:cs typeface="Calibri" panose="020F0502020204030204" pitchFamily="34" charset="0"/>
              </a:rPr>
              <a:t>Knowledge </a:t>
            </a:r>
            <a:r>
              <a:rPr lang="en-US" sz="1800" b="1" u="sng" dirty="0" err="1">
                <a:solidFill>
                  <a:srgbClr val="141D38"/>
                </a:solidFill>
                <a:latin typeface="Calibri" panose="020F0502020204030204" pitchFamily="34" charset="0"/>
                <a:cs typeface="Calibri" panose="020F0502020204030204" pitchFamily="34" charset="0"/>
              </a:rPr>
              <a:t>Organiser</a:t>
            </a:r>
            <a:r>
              <a:rPr lang="en-US" sz="1800" b="1" u="sng" dirty="0">
                <a:solidFill>
                  <a:srgbClr val="141D38"/>
                </a:solidFill>
                <a:latin typeface="Calibri" panose="020F0502020204030204" pitchFamily="34" charset="0"/>
                <a:cs typeface="Calibri" panose="020F0502020204030204" pitchFamily="34" charset="0"/>
              </a:rPr>
              <a:t> – Autumn 1</a:t>
            </a:r>
          </a:p>
        </p:txBody>
      </p:sp>
      <p:graphicFrame>
        <p:nvGraphicFramePr>
          <p:cNvPr id="8" name="Table 8">
            <a:extLst>
              <a:ext uri="{FF2B5EF4-FFF2-40B4-BE49-F238E27FC236}">
                <a16:creationId xmlns:a16="http://schemas.microsoft.com/office/drawing/2014/main" id="{F6369668-2D8A-1B62-CCFC-2619422EE332}"/>
              </a:ext>
            </a:extLst>
          </p:cNvPr>
          <p:cNvGraphicFramePr>
            <a:graphicFrameLocks noGrp="1"/>
          </p:cNvGraphicFramePr>
          <p:nvPr>
            <p:extLst>
              <p:ext uri="{D42A27DB-BD31-4B8C-83A1-F6EECF244321}">
                <p14:modId xmlns:p14="http://schemas.microsoft.com/office/powerpoint/2010/main" val="1259903437"/>
              </p:ext>
            </p:extLst>
          </p:nvPr>
        </p:nvGraphicFramePr>
        <p:xfrm>
          <a:off x="7812910" y="2179867"/>
          <a:ext cx="4197545" cy="4732458"/>
        </p:xfrm>
        <a:graphic>
          <a:graphicData uri="http://schemas.openxmlformats.org/drawingml/2006/table">
            <a:tbl>
              <a:tblPr firstRow="1" bandRow="1">
                <a:tableStyleId>{5C22544A-7EE6-4342-B048-85BDC9FD1C3A}</a:tableStyleId>
              </a:tblPr>
              <a:tblGrid>
                <a:gridCol w="920669">
                  <a:extLst>
                    <a:ext uri="{9D8B030D-6E8A-4147-A177-3AD203B41FA5}">
                      <a16:colId xmlns:a16="http://schemas.microsoft.com/office/drawing/2014/main" val="3519239692"/>
                    </a:ext>
                  </a:extLst>
                </a:gridCol>
                <a:gridCol w="3276876">
                  <a:extLst>
                    <a:ext uri="{9D8B030D-6E8A-4147-A177-3AD203B41FA5}">
                      <a16:colId xmlns:a16="http://schemas.microsoft.com/office/drawing/2014/main" val="3153744283"/>
                    </a:ext>
                  </a:extLst>
                </a:gridCol>
              </a:tblGrid>
              <a:tr h="633935">
                <a:tc>
                  <a:txBody>
                    <a:bodyPr/>
                    <a:lstStyle/>
                    <a:p>
                      <a:r>
                        <a:rPr lang="en-US" sz="1200" b="0" dirty="0" smtClean="0">
                          <a:solidFill>
                            <a:schemeClr val="bg1"/>
                          </a:solidFill>
                          <a:latin typeface="Calibri" panose="020F0502020204030204" pitchFamily="34" charset="0"/>
                          <a:cs typeface="Calibri" panose="020F0502020204030204" pitchFamily="34" charset="0"/>
                        </a:rPr>
                        <a:t>History</a:t>
                      </a:r>
                      <a:r>
                        <a:rPr lang="en-US" sz="1200" b="0" baseline="0" dirty="0" smtClean="0">
                          <a:solidFill>
                            <a:schemeClr val="bg1"/>
                          </a:solidFill>
                          <a:latin typeface="Calibri" panose="020F0502020204030204" pitchFamily="34" charset="0"/>
                          <a:cs typeface="Calibri" panose="020F0502020204030204" pitchFamily="34" charset="0"/>
                        </a:rPr>
                        <a:t> Vocabulary</a:t>
                      </a:r>
                      <a:endParaRPr lang="en-US" sz="1200" b="0" dirty="0">
                        <a:solidFill>
                          <a:schemeClr val="bg1"/>
                        </a:solidFill>
                        <a:latin typeface="Calibri" panose="020F0502020204030204" pitchFamily="34" charset="0"/>
                        <a:cs typeface="Calibri" panose="020F0502020204030204" pitchFamily="34" charset="0"/>
                      </a:endParaRPr>
                    </a:p>
                  </a:txBody>
                  <a:tcPr>
                    <a:solidFill>
                      <a:srgbClr val="141D38"/>
                    </a:solidFill>
                  </a:tcPr>
                </a:tc>
                <a:tc>
                  <a:txBody>
                    <a:bodyPr/>
                    <a:lstStyle/>
                    <a:p>
                      <a:r>
                        <a:rPr lang="en-US" sz="1200" b="0" dirty="0">
                          <a:solidFill>
                            <a:schemeClr val="bg1"/>
                          </a:solidFill>
                          <a:latin typeface="Calibri" panose="020F0502020204030204" pitchFamily="34" charset="0"/>
                          <a:cs typeface="Calibri" panose="020F0502020204030204" pitchFamily="34" charset="0"/>
                        </a:rPr>
                        <a:t>Definition </a:t>
                      </a:r>
                    </a:p>
                  </a:txBody>
                  <a:tcPr>
                    <a:solidFill>
                      <a:srgbClr val="141D38"/>
                    </a:solidFill>
                  </a:tcPr>
                </a:tc>
                <a:extLst>
                  <a:ext uri="{0D108BD9-81ED-4DB2-BD59-A6C34878D82A}">
                    <a16:rowId xmlns:a16="http://schemas.microsoft.com/office/drawing/2014/main" val="1486392716"/>
                  </a:ext>
                </a:extLst>
              </a:tr>
              <a:tr h="455134">
                <a:tc>
                  <a:txBody>
                    <a:bodyPr/>
                    <a:lstStyle/>
                    <a:p>
                      <a:r>
                        <a:rPr lang="en-GB" sz="1200" b="0" dirty="0" smtClean="0">
                          <a:solidFill>
                            <a:schemeClr val="tx1"/>
                          </a:solidFill>
                          <a:effectLst/>
                          <a:latin typeface="Calibri" panose="020F0502020204030204" pitchFamily="34" charset="0"/>
                          <a:cs typeface="Calibri" panose="020F0502020204030204" pitchFamily="34" charset="0"/>
                        </a:rPr>
                        <a:t>Astronauts</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A</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person who travels into space to explore or do research</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566547873"/>
                  </a:ext>
                </a:extLst>
              </a:tr>
              <a:tr h="455134">
                <a:tc>
                  <a:txBody>
                    <a:bodyPr/>
                    <a:lstStyle/>
                    <a:p>
                      <a:r>
                        <a:rPr lang="en-GB" sz="1200" b="0" dirty="0" smtClean="0">
                          <a:solidFill>
                            <a:schemeClr val="tx1"/>
                          </a:solidFill>
                          <a:effectLst/>
                          <a:latin typeface="Calibri" panose="020F0502020204030204" pitchFamily="34" charset="0"/>
                          <a:cs typeface="Calibri" panose="020F0502020204030204" pitchFamily="34" charset="0"/>
                        </a:rPr>
                        <a:t>Apollo</a:t>
                      </a:r>
                      <a:r>
                        <a:rPr lang="en-GB" sz="1200" b="0" baseline="0" dirty="0" smtClean="0">
                          <a:solidFill>
                            <a:schemeClr val="tx1"/>
                          </a:solidFill>
                          <a:effectLst/>
                          <a:latin typeface="Calibri" panose="020F0502020204030204" pitchFamily="34" charset="0"/>
                          <a:cs typeface="Calibri" panose="020F0502020204030204" pitchFamily="34" charset="0"/>
                        </a:rPr>
                        <a:t> 11</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The</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name of the first spacecraft that took humans to the moon in 1969</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658383848"/>
                  </a:ext>
                </a:extLst>
              </a:tr>
              <a:tr h="455134">
                <a:tc>
                  <a:txBody>
                    <a:bodyPr/>
                    <a:lstStyle/>
                    <a:p>
                      <a:r>
                        <a:rPr lang="en-GB" sz="1200" b="0" dirty="0" smtClean="0">
                          <a:solidFill>
                            <a:schemeClr val="tx1"/>
                          </a:solidFill>
                          <a:effectLst/>
                          <a:latin typeface="Calibri" panose="020F0502020204030204" pitchFamily="34" charset="0"/>
                          <a:cs typeface="Calibri" panose="020F0502020204030204" pitchFamily="34" charset="0"/>
                        </a:rPr>
                        <a:t>Neil</a:t>
                      </a:r>
                      <a:r>
                        <a:rPr lang="en-GB" sz="1200" b="0" baseline="0" dirty="0" smtClean="0">
                          <a:solidFill>
                            <a:schemeClr val="tx1"/>
                          </a:solidFill>
                          <a:effectLst/>
                          <a:latin typeface="Calibri" panose="020F0502020204030204" pitchFamily="34" charset="0"/>
                          <a:cs typeface="Calibri" panose="020F0502020204030204" pitchFamily="34" charset="0"/>
                        </a:rPr>
                        <a:t> Armstrong</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a:solidFill>
                            <a:schemeClr val="dk1"/>
                          </a:solidFill>
                          <a:effectLst/>
                          <a:latin typeface="Calibri" panose="020F0502020204030204" pitchFamily="34" charset="0"/>
                          <a:ea typeface="+mn-ea"/>
                          <a:cs typeface="Calibri" panose="020F0502020204030204" pitchFamily="34" charset="0"/>
                        </a:rPr>
                        <a:t>The </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first person to walk on the moon during the Apollo 11 mission</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766356985"/>
                  </a:ext>
                </a:extLst>
              </a:tr>
              <a:tr h="648131">
                <a:tc>
                  <a:txBody>
                    <a:bodyPr/>
                    <a:lstStyle/>
                    <a:p>
                      <a:r>
                        <a:rPr lang="en-GB" sz="1200" b="0" dirty="0" smtClean="0">
                          <a:solidFill>
                            <a:schemeClr val="tx1"/>
                          </a:solidFill>
                          <a:effectLst/>
                          <a:latin typeface="Calibri" panose="020F0502020204030204" pitchFamily="34" charset="0"/>
                          <a:cs typeface="Calibri" panose="020F0502020204030204" pitchFamily="34" charset="0"/>
                        </a:rPr>
                        <a:t>Launched</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When</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a rocket or spacecraft is sent into the sky and into space.</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4177165080"/>
                  </a:ext>
                </a:extLst>
              </a:tr>
              <a:tr h="393508">
                <a:tc>
                  <a:txBody>
                    <a:bodyPr/>
                    <a:lstStyle/>
                    <a:p>
                      <a:r>
                        <a:rPr lang="en-GB" sz="1200" b="0" dirty="0" smtClean="0">
                          <a:solidFill>
                            <a:schemeClr val="tx1"/>
                          </a:solidFill>
                          <a:effectLst/>
                          <a:latin typeface="Calibri" panose="020F0502020204030204" pitchFamily="34" charset="0"/>
                          <a:cs typeface="Calibri" panose="020F0502020204030204" pitchFamily="34" charset="0"/>
                        </a:rPr>
                        <a:t>Mission</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A</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special journey or task that astronauts go on to explore space or do experiments</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4031363739"/>
                  </a:ext>
                </a:extLst>
              </a:tr>
              <a:tr h="490756">
                <a:tc>
                  <a:txBody>
                    <a:bodyPr/>
                    <a:lstStyle/>
                    <a:p>
                      <a:r>
                        <a:rPr lang="en-GB" sz="1200" b="0" dirty="0" smtClean="0">
                          <a:solidFill>
                            <a:schemeClr val="tx1"/>
                          </a:solidFill>
                          <a:effectLst/>
                          <a:latin typeface="Calibri" panose="020F0502020204030204" pitchFamily="34" charset="0"/>
                          <a:cs typeface="Calibri" panose="020F0502020204030204" pitchFamily="34" charset="0"/>
                        </a:rPr>
                        <a:t>The</a:t>
                      </a:r>
                      <a:r>
                        <a:rPr lang="en-GB" sz="1200" b="0" baseline="0" dirty="0" smtClean="0">
                          <a:solidFill>
                            <a:schemeClr val="tx1"/>
                          </a:solidFill>
                          <a:effectLst/>
                          <a:latin typeface="Calibri" panose="020F0502020204030204" pitchFamily="34" charset="0"/>
                          <a:cs typeface="Calibri" panose="020F0502020204030204" pitchFamily="34" charset="0"/>
                        </a:rPr>
                        <a:t> Eagle</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The</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name of the lunar module that took astronauts to the moon’s surface during the Apollo 11 mission</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1349896920"/>
                  </a:ext>
                </a:extLst>
              </a:tr>
              <a:tr h="490756">
                <a:tc>
                  <a:txBody>
                    <a:bodyPr/>
                    <a:lstStyle/>
                    <a:p>
                      <a:r>
                        <a:rPr lang="en-GB" sz="1200" b="0" dirty="0" smtClean="0">
                          <a:solidFill>
                            <a:schemeClr val="tx1"/>
                          </a:solidFill>
                          <a:effectLst/>
                          <a:latin typeface="Calibri" panose="020F0502020204030204" pitchFamily="34" charset="0"/>
                          <a:cs typeface="Calibri" panose="020F0502020204030204" pitchFamily="34" charset="0"/>
                        </a:rPr>
                        <a:t>Command</a:t>
                      </a:r>
                      <a:r>
                        <a:rPr lang="en-GB" sz="1200" b="0" baseline="0" dirty="0" smtClean="0">
                          <a:solidFill>
                            <a:schemeClr val="tx1"/>
                          </a:solidFill>
                          <a:effectLst/>
                          <a:latin typeface="Calibri" panose="020F0502020204030204" pitchFamily="34" charset="0"/>
                          <a:cs typeface="Calibri" panose="020F0502020204030204" pitchFamily="34" charset="0"/>
                        </a:rPr>
                        <a:t> module</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The</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part of a spacecraft where astronauts sit and control the mission </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effectLst/>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704665213"/>
                  </a:ext>
                </a:extLst>
              </a:tr>
              <a:tr h="490756">
                <a:tc>
                  <a:txBody>
                    <a:bodyPr/>
                    <a:lstStyle/>
                    <a:p>
                      <a:r>
                        <a:rPr lang="en-GB" sz="1200" b="0" dirty="0" smtClean="0">
                          <a:effectLst/>
                          <a:latin typeface="Calibri" panose="020F0502020204030204" pitchFamily="34" charset="0"/>
                          <a:cs typeface="Calibri" panose="020F0502020204030204" pitchFamily="34" charset="0"/>
                        </a:rPr>
                        <a:t>Sputnik</a:t>
                      </a:r>
                      <a:endParaRPr lang="en-GB" sz="1200" b="0" dirty="0">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dirty="0" smtClean="0">
                          <a:effectLst/>
                          <a:latin typeface="Calibri" panose="020F0502020204030204" pitchFamily="34" charset="0"/>
                          <a:cs typeface="Calibri" panose="020F0502020204030204" pitchFamily="34" charset="0"/>
                        </a:rPr>
                        <a:t>The</a:t>
                      </a:r>
                      <a:r>
                        <a:rPr lang="en-GB" sz="1200" b="0" baseline="0" dirty="0" smtClean="0">
                          <a:effectLst/>
                          <a:latin typeface="Calibri" panose="020F0502020204030204" pitchFamily="34" charset="0"/>
                          <a:cs typeface="Calibri" panose="020F0502020204030204" pitchFamily="34" charset="0"/>
                        </a:rPr>
                        <a:t> first satellite sent into </a:t>
                      </a:r>
                      <a:r>
                        <a:rPr lang="en-GB" sz="1200" b="0" baseline="0" smtClean="0">
                          <a:effectLst/>
                          <a:latin typeface="Calibri" panose="020F0502020204030204" pitchFamily="34" charset="0"/>
                          <a:cs typeface="Calibri" panose="020F0502020204030204" pitchFamily="34" charset="0"/>
                        </a:rPr>
                        <a:t>space in 1957</a:t>
                      </a:r>
                      <a:r>
                        <a:rPr lang="en-GB" sz="1200" b="0" smtClean="0">
                          <a:effectLst/>
                          <a:latin typeface="Calibri" panose="020F0502020204030204" pitchFamily="34" charset="0"/>
                          <a:cs typeface="Calibri" panose="020F0502020204030204" pitchFamily="34" charset="0"/>
                        </a:rPr>
                        <a:t>.</a:t>
                      </a:r>
                      <a:endParaRPr lang="en-GB" sz="1200" b="0" dirty="0">
                        <a:effectLst/>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1009623885"/>
                  </a:ext>
                </a:extLst>
              </a:tr>
            </a:tbl>
          </a:graphicData>
        </a:graphic>
      </p:graphicFrame>
      <p:sp>
        <p:nvSpPr>
          <p:cNvPr id="15" name="TextBox 14">
            <a:extLst>
              <a:ext uri="{FF2B5EF4-FFF2-40B4-BE49-F238E27FC236}">
                <a16:creationId xmlns:a16="http://schemas.microsoft.com/office/drawing/2014/main" id="{32D8B2C7-1DFE-602D-31DC-9C472255C4B2}"/>
              </a:ext>
            </a:extLst>
          </p:cNvPr>
          <p:cNvSpPr txBox="1"/>
          <p:nvPr/>
        </p:nvSpPr>
        <p:spPr>
          <a:xfrm>
            <a:off x="6955790" y="164888"/>
            <a:ext cx="5054666" cy="1738938"/>
          </a:xfrm>
          <a:prstGeom prst="rect">
            <a:avLst/>
          </a:prstGeom>
          <a:noFill/>
          <a:ln w="28575">
            <a:solidFill>
              <a:srgbClr val="141D38"/>
            </a:solidFill>
          </a:ln>
        </p:spPr>
        <p:txBody>
          <a:bodyPr wrap="square" rtlCol="0">
            <a:spAutoFit/>
          </a:bodyPr>
          <a:lstStyle/>
          <a:p>
            <a:r>
              <a:rPr lang="en-US" sz="1200" b="1" u="sng" dirty="0" smtClean="0">
                <a:latin typeface="Calibri" panose="020F0502020204030204" pitchFamily="34" charset="0"/>
                <a:cs typeface="Calibri" panose="020F0502020204030204" pitchFamily="34" charset="0"/>
              </a:rPr>
              <a:t>History – Moon Zoom!</a:t>
            </a:r>
            <a:r>
              <a:rPr lang="en-US" sz="1200" b="1" u="sng" dirty="0">
                <a:latin typeface="Calibri" panose="020F0502020204030204" pitchFamily="34" charset="0"/>
                <a:cs typeface="Calibri" panose="020F0502020204030204" pitchFamily="34" charset="0"/>
              </a:rPr>
              <a:t/>
            </a:r>
            <a:br>
              <a:rPr lang="en-US" sz="1200" b="1" u="sng" dirty="0">
                <a:latin typeface="Calibri" panose="020F0502020204030204" pitchFamily="34" charset="0"/>
                <a:cs typeface="Calibri" panose="020F0502020204030204" pitchFamily="34" charset="0"/>
              </a:rPr>
            </a:br>
            <a:endParaRPr lang="en-US" sz="1200" b="1" u="sng"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In this </a:t>
            </a:r>
            <a:r>
              <a:rPr lang="en-GB" sz="1200" dirty="0" smtClean="0">
                <a:latin typeface="Calibri" panose="020F0502020204030204" pitchFamily="34" charset="0"/>
                <a:cs typeface="Calibri" panose="020F0502020204030204" pitchFamily="34" charset="0"/>
              </a:rPr>
              <a:t>history </a:t>
            </a:r>
            <a:r>
              <a:rPr lang="en-GB" sz="1200" dirty="0">
                <a:latin typeface="Calibri" panose="020F0502020204030204" pitchFamily="34" charset="0"/>
                <a:cs typeface="Calibri" panose="020F0502020204030204" pitchFamily="34" charset="0"/>
              </a:rPr>
              <a:t>unit, we will </a:t>
            </a:r>
            <a:r>
              <a:rPr lang="en-GB" sz="1200" dirty="0" smtClean="0">
                <a:latin typeface="Calibri" panose="020F0502020204030204" pitchFamily="34" charset="0"/>
                <a:cs typeface="Calibri" panose="020F0502020204030204" pitchFamily="34" charset="0"/>
              </a:rPr>
              <a:t>be finding out all about the Space Race and the challenge to put humans on the moon. We will find out about the period in history when this took place and also about three very famous astronauts.</a:t>
            </a:r>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We will </a:t>
            </a:r>
            <a:r>
              <a:rPr lang="en-GB" sz="1200" dirty="0" smtClean="0">
                <a:latin typeface="Calibri" panose="020F0502020204030204" pitchFamily="34" charset="0"/>
                <a:cs typeface="Calibri" panose="020F0502020204030204" pitchFamily="34" charset="0"/>
              </a:rPr>
              <a:t>find out about the first moon landing and why it was “one small step for man, one giant leap for mankind”.</a:t>
            </a:r>
            <a:endParaRPr lang="en-GB" sz="1200" dirty="0">
              <a:latin typeface="Calibri" panose="020F0502020204030204" pitchFamily="34" charset="0"/>
              <a:cs typeface="Calibri" panose="020F0502020204030204" pitchFamily="34" charset="0"/>
            </a:endParaRPr>
          </a:p>
          <a:p>
            <a:endParaRPr lang="en-US" sz="11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C69E93B1-C165-BCC8-5390-E02993ED158D}"/>
              </a:ext>
            </a:extLst>
          </p:cNvPr>
          <p:cNvSpPr txBox="1"/>
          <p:nvPr/>
        </p:nvSpPr>
        <p:spPr>
          <a:xfrm>
            <a:off x="314560" y="3227795"/>
            <a:ext cx="2904125" cy="3416320"/>
          </a:xfrm>
          <a:prstGeom prst="rect">
            <a:avLst/>
          </a:prstGeom>
          <a:noFill/>
          <a:ln w="28575">
            <a:solidFill>
              <a:srgbClr val="141D38"/>
            </a:solidFill>
          </a:ln>
        </p:spPr>
        <p:txBody>
          <a:bodyPr wrap="square" rtlCol="0">
            <a:spAutoFit/>
          </a:bodyPr>
          <a:lstStyle/>
          <a:p>
            <a:r>
              <a:rPr lang="en-US" sz="1200" b="1" u="sng" dirty="0">
                <a:latin typeface="Calibri" panose="020F0502020204030204" pitchFamily="34" charset="0"/>
                <a:cs typeface="Calibri" panose="020F0502020204030204" pitchFamily="34" charset="0"/>
              </a:rPr>
              <a:t>Mathematics</a:t>
            </a:r>
            <a:br>
              <a:rPr lang="en-US" sz="1200" b="1" u="sng" dirty="0">
                <a:latin typeface="Calibri" panose="020F0502020204030204" pitchFamily="34" charset="0"/>
                <a:cs typeface="Calibri" panose="020F0502020204030204" pitchFamily="34" charset="0"/>
              </a:rPr>
            </a:br>
            <a:endParaRPr lang="en-US" sz="1200" b="1" u="sng" dirty="0">
              <a:latin typeface="Calibri" panose="020F0502020204030204" pitchFamily="34" charset="0"/>
              <a:cs typeface="Calibri" panose="020F0502020204030204" pitchFamily="34" charset="0"/>
            </a:endParaRPr>
          </a:p>
          <a:p>
            <a:r>
              <a:rPr lang="en-US" sz="1200" dirty="0">
                <a:latin typeface="Calibri" panose="020F0502020204030204" pitchFamily="34" charset="0"/>
                <a:cs typeface="Calibri" panose="020F0502020204030204" pitchFamily="34" charset="0"/>
              </a:rPr>
              <a:t>This half term, we will be learning to: </a:t>
            </a:r>
            <a:br>
              <a:rPr lang="en-US" sz="1200" dirty="0">
                <a:latin typeface="Calibri" panose="020F0502020204030204" pitchFamily="34" charset="0"/>
                <a:cs typeface="Calibri" panose="020F0502020204030204" pitchFamily="34" charset="0"/>
              </a:rPr>
            </a:br>
            <a:endParaRPr lang="en-US" sz="12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dirty="0" smtClean="0">
                <a:latin typeface="Calibri" panose="020F0502020204030204" pitchFamily="34" charset="0"/>
                <a:cs typeface="Calibri" panose="020F0502020204030204" pitchFamily="34" charset="0"/>
              </a:rPr>
              <a:t>Read and write numbers to 100 in numerals and words.</a:t>
            </a:r>
            <a:endParaRPr lang="en-GB" sz="12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dirty="0" smtClean="0">
                <a:latin typeface="Calibri" panose="020F0502020204030204" pitchFamily="34" charset="0"/>
                <a:cs typeface="Calibri" panose="020F0502020204030204" pitchFamily="34" charset="0"/>
              </a:rPr>
              <a:t>Count in steps of 2, 3, 5 from zero, forwards and backwards.</a:t>
            </a:r>
            <a:endParaRPr lang="en-GB" sz="12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dirty="0" smtClean="0">
                <a:latin typeface="Calibri" panose="020F0502020204030204" pitchFamily="34" charset="0"/>
                <a:cs typeface="Calibri" panose="020F0502020204030204" pitchFamily="34" charset="0"/>
              </a:rPr>
              <a:t>Count in steps of ten from any number forwards and backwards.</a:t>
            </a:r>
            <a:endParaRPr lang="en-GB" sz="12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dirty="0" smtClean="0">
                <a:latin typeface="Calibri" panose="020F0502020204030204" pitchFamily="34" charset="0"/>
                <a:cs typeface="Calibri" panose="020F0502020204030204" pitchFamily="34" charset="0"/>
              </a:rPr>
              <a:t>Recognise the place value of any digit in a 2 digit number.</a:t>
            </a:r>
            <a:endParaRPr lang="en-GB" sz="12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dirty="0" smtClean="0">
                <a:latin typeface="Calibri" panose="020F0502020204030204" pitchFamily="34" charset="0"/>
                <a:cs typeface="Calibri" panose="020F0502020204030204" pitchFamily="34" charset="0"/>
              </a:rPr>
              <a:t>Compare and order number from 0-100 using  &lt;, &gt;, =.</a:t>
            </a:r>
            <a:endParaRPr lang="en-GB" sz="12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dirty="0">
                <a:latin typeface="Calibri" panose="020F0502020204030204" pitchFamily="34" charset="0"/>
                <a:cs typeface="Calibri" panose="020F0502020204030204" pitchFamily="34" charset="0"/>
              </a:rPr>
              <a:t>Use </a:t>
            </a:r>
            <a:r>
              <a:rPr lang="en-GB" sz="1200" dirty="0" smtClean="0">
                <a:latin typeface="Calibri" panose="020F0502020204030204" pitchFamily="34" charset="0"/>
                <a:cs typeface="Calibri" panose="020F0502020204030204" pitchFamily="34" charset="0"/>
              </a:rPr>
              <a:t>place value and number facts to solve problems.</a:t>
            </a:r>
          </a:p>
          <a:p>
            <a:pPr marL="171450" indent="-171450">
              <a:buFont typeface="Arial" panose="020B0604020202020204" pitchFamily="34" charset="0"/>
              <a:buChar char="•"/>
            </a:pPr>
            <a:r>
              <a:rPr lang="en-GB" sz="1200" dirty="0" smtClean="0">
                <a:latin typeface="Calibri" panose="020F0502020204030204" pitchFamily="34" charset="0"/>
                <a:cs typeface="Calibri" panose="020F0502020204030204" pitchFamily="34" charset="0"/>
              </a:rPr>
              <a:t>Identify, represent and estimate numbers using </a:t>
            </a:r>
            <a:r>
              <a:rPr lang="en-GB" sz="1200" dirty="0" err="1" smtClean="0">
                <a:latin typeface="Calibri" panose="020F0502020204030204" pitchFamily="34" charset="0"/>
                <a:cs typeface="Calibri" panose="020F0502020204030204" pitchFamily="34" charset="0"/>
              </a:rPr>
              <a:t>numberlines</a:t>
            </a:r>
            <a:r>
              <a:rPr lang="en-GB" sz="1200" dirty="0" smtClean="0">
                <a:latin typeface="Calibri" panose="020F0502020204030204" pitchFamily="34" charset="0"/>
                <a:cs typeface="Calibri" panose="020F0502020204030204" pitchFamily="34" charset="0"/>
              </a:rPr>
              <a:t>.</a:t>
            </a:r>
            <a:endParaRPr lang="en-US" sz="1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DBFCDA7-0EEC-8132-038E-DB32C70559D4}"/>
              </a:ext>
            </a:extLst>
          </p:cNvPr>
          <p:cNvSpPr txBox="1"/>
          <p:nvPr/>
        </p:nvSpPr>
        <p:spPr>
          <a:xfrm>
            <a:off x="314560" y="2275311"/>
            <a:ext cx="7382605" cy="830997"/>
          </a:xfrm>
          <a:prstGeom prst="rect">
            <a:avLst/>
          </a:prstGeom>
          <a:noFill/>
          <a:ln w="28575">
            <a:solidFill>
              <a:srgbClr val="141D38"/>
            </a:solidFill>
          </a:ln>
        </p:spPr>
        <p:txBody>
          <a:bodyPr wrap="square" rtlCol="0">
            <a:spAutoFit/>
          </a:bodyPr>
          <a:lstStyle/>
          <a:p>
            <a:r>
              <a:rPr lang="en-US" sz="1200" b="1" u="sng" dirty="0">
                <a:latin typeface="Calibri" panose="020F0502020204030204" pitchFamily="34" charset="0"/>
                <a:cs typeface="Calibri" panose="020F0502020204030204" pitchFamily="34" charset="0"/>
              </a:rPr>
              <a:t>English</a:t>
            </a:r>
            <a:br>
              <a:rPr lang="en-US" sz="1200" b="1" u="sng" dirty="0">
                <a:latin typeface="Calibri" panose="020F0502020204030204" pitchFamily="34" charset="0"/>
                <a:cs typeface="Calibri" panose="020F0502020204030204" pitchFamily="34" charset="0"/>
              </a:rPr>
            </a:br>
            <a:endParaRPr lang="en-US" sz="1200" b="1" u="sng"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We will be reading lots of books linked to our  history topic of space. We will enjoy reading and retelling stories with a space theme</a:t>
            </a:r>
            <a:r>
              <a:rPr lang="en-US" sz="1200" dirty="0" smtClean="0">
                <a:latin typeface="Calibri" panose="020F0502020204030204" pitchFamily="34" charset="0"/>
                <a:cs typeface="Calibri" panose="020F0502020204030204" pitchFamily="34" charset="0"/>
              </a:rPr>
              <a:t>. We will also read non-fiction books about space and we will look at lots of books </a:t>
            </a:r>
            <a:r>
              <a:rPr lang="en-US" sz="1200" smtClean="0">
                <a:latin typeface="Calibri" panose="020F0502020204030204" pitchFamily="34" charset="0"/>
                <a:cs typeface="Calibri" panose="020F0502020204030204" pitchFamily="34" charset="0"/>
              </a:rPr>
              <a:t>about materials.</a:t>
            </a:r>
            <a:endParaRPr lang="en-US" sz="12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9E4E24C-C9AC-C9FB-B9B7-9B722B3E6154}"/>
              </a:ext>
            </a:extLst>
          </p:cNvPr>
          <p:cNvSpPr txBox="1"/>
          <p:nvPr/>
        </p:nvSpPr>
        <p:spPr>
          <a:xfrm>
            <a:off x="1934530" y="580565"/>
            <a:ext cx="6134582" cy="307777"/>
          </a:xfrm>
          <a:prstGeom prst="rect">
            <a:avLst/>
          </a:prstGeom>
          <a:noFill/>
        </p:spPr>
        <p:txBody>
          <a:bodyPr wrap="square">
            <a:spAutoFit/>
          </a:bodyPr>
          <a:lstStyle/>
          <a:p>
            <a:r>
              <a:rPr lang="en-US" sz="1400" b="1" dirty="0">
                <a:latin typeface="Calibri" panose="020F0502020204030204" pitchFamily="34" charset="0"/>
                <a:cs typeface="Calibri" panose="020F0502020204030204" pitchFamily="34" charset="0"/>
              </a:rPr>
              <a:t>What we are reading this half term:</a:t>
            </a:r>
          </a:p>
        </p:txBody>
      </p:sp>
      <p:sp>
        <p:nvSpPr>
          <p:cNvPr id="20" name="TextBox 19">
            <a:extLst>
              <a:ext uri="{FF2B5EF4-FFF2-40B4-BE49-F238E27FC236}">
                <a16:creationId xmlns:a16="http://schemas.microsoft.com/office/drawing/2014/main" id="{7C062FC2-3013-8C8F-0871-B393FA298BA0}"/>
              </a:ext>
            </a:extLst>
          </p:cNvPr>
          <p:cNvSpPr txBox="1"/>
          <p:nvPr/>
        </p:nvSpPr>
        <p:spPr>
          <a:xfrm>
            <a:off x="3315872" y="3227795"/>
            <a:ext cx="4381293" cy="1015663"/>
          </a:xfrm>
          <a:prstGeom prst="rect">
            <a:avLst/>
          </a:prstGeom>
          <a:noFill/>
          <a:ln w="28575">
            <a:solidFill>
              <a:srgbClr val="141D38"/>
            </a:solidFill>
          </a:ln>
        </p:spPr>
        <p:txBody>
          <a:bodyPr wrap="square" rtlCol="0">
            <a:spAutoFit/>
          </a:bodyPr>
          <a:lstStyle/>
          <a:p>
            <a:r>
              <a:rPr lang="en-US" sz="1200" b="1" u="sng" dirty="0">
                <a:latin typeface="Calibri" panose="020F0502020204030204" pitchFamily="34" charset="0"/>
                <a:cs typeface="Calibri" panose="020F0502020204030204" pitchFamily="34" charset="0"/>
              </a:rPr>
              <a:t>Science - </a:t>
            </a:r>
            <a:r>
              <a:rPr lang="en-US" sz="1200" b="1" u="sng" dirty="0" smtClean="0">
                <a:latin typeface="Calibri" panose="020F0502020204030204" pitchFamily="34" charset="0"/>
                <a:cs typeface="Calibri" panose="020F0502020204030204" pitchFamily="34" charset="0"/>
              </a:rPr>
              <a:t>Materials </a:t>
            </a:r>
            <a:r>
              <a:rPr lang="en-US" sz="1200" b="1" u="sng" dirty="0">
                <a:latin typeface="Calibri" panose="020F0502020204030204" pitchFamily="34" charset="0"/>
                <a:cs typeface="Calibri" panose="020F0502020204030204" pitchFamily="34" charset="0"/>
              </a:rPr>
              <a:t/>
            </a:r>
            <a:br>
              <a:rPr lang="en-US" sz="1200" b="1" u="sng" dirty="0">
                <a:latin typeface="Calibri" panose="020F0502020204030204" pitchFamily="34" charset="0"/>
                <a:cs typeface="Calibri" panose="020F0502020204030204" pitchFamily="34" charset="0"/>
              </a:rPr>
            </a:br>
            <a:r>
              <a:rPr lang="en-GB" sz="1200" dirty="0" smtClean="0">
                <a:latin typeface="Calibri" panose="020F0502020204030204" pitchFamily="34" charset="0"/>
                <a:cs typeface="Calibri" panose="020F0502020204030204" pitchFamily="34" charset="0"/>
              </a:rPr>
              <a:t>In </a:t>
            </a:r>
            <a:r>
              <a:rPr lang="en-GB" sz="1200" dirty="0">
                <a:latin typeface="Calibri" panose="020F0502020204030204" pitchFamily="34" charset="0"/>
                <a:cs typeface="Calibri" panose="020F0502020204030204" pitchFamily="34" charset="0"/>
              </a:rPr>
              <a:t>Science, we will explore </a:t>
            </a:r>
            <a:r>
              <a:rPr lang="en-GB" sz="1200" dirty="0" smtClean="0">
                <a:latin typeface="Calibri" panose="020F0502020204030204" pitchFamily="34" charset="0"/>
                <a:cs typeface="Calibri" panose="020F0502020204030204" pitchFamily="34" charset="0"/>
              </a:rPr>
              <a:t>materials. We will find out the names of some common materials as well as the properties of these materials. We will also find out how some of these materials can be changed.</a:t>
            </a:r>
            <a:endParaRPr lang="en-US" sz="1200" dirty="0">
              <a:latin typeface="Calibri" panose="020F0502020204030204" pitchFamily="34" charset="0"/>
              <a:cs typeface="Calibri" panose="020F0502020204030204" pitchFamily="34" charset="0"/>
            </a:endParaRPr>
          </a:p>
        </p:txBody>
      </p:sp>
      <p:pic>
        <p:nvPicPr>
          <p:cNvPr id="3" name="Picture 2" descr="Bewsey Lodge Academy - Home">
            <a:extLst>
              <a:ext uri="{FF2B5EF4-FFF2-40B4-BE49-F238E27FC236}">
                <a16:creationId xmlns:a16="http://schemas.microsoft.com/office/drawing/2014/main" id="{09C38EB3-F289-30FA-B90A-4C8D39C2C3D3}"/>
              </a:ext>
            </a:extLst>
          </p:cNvPr>
          <p:cNvPicPr>
            <a:picLocks noChangeAspect="1"/>
          </p:cNvPicPr>
          <p:nvPr/>
        </p:nvPicPr>
        <p:blipFill>
          <a:blip r:embed="rId2"/>
          <a:srcRect r="67553"/>
          <a:stretch>
            <a:fillRect/>
          </a:stretch>
        </p:blipFill>
        <p:spPr>
          <a:xfrm>
            <a:off x="239419" y="69210"/>
            <a:ext cx="790241" cy="771240"/>
          </a:xfrm>
          <a:prstGeom prst="rect">
            <a:avLst/>
          </a:prstGeom>
        </p:spPr>
      </p:pic>
      <p:graphicFrame>
        <p:nvGraphicFramePr>
          <p:cNvPr id="13" name="Table 12">
            <a:extLst>
              <a:ext uri="{FF2B5EF4-FFF2-40B4-BE49-F238E27FC236}">
                <a16:creationId xmlns:a16="http://schemas.microsoft.com/office/drawing/2014/main" id="{2B7D025F-DE02-20ED-46CD-1B0123E8DEE7}"/>
              </a:ext>
            </a:extLst>
          </p:cNvPr>
          <p:cNvGraphicFramePr>
            <a:graphicFrameLocks noGrp="1"/>
          </p:cNvGraphicFramePr>
          <p:nvPr>
            <p:extLst>
              <p:ext uri="{D42A27DB-BD31-4B8C-83A1-F6EECF244321}">
                <p14:modId xmlns:p14="http://schemas.microsoft.com/office/powerpoint/2010/main" val="612537918"/>
              </p:ext>
            </p:extLst>
          </p:nvPr>
        </p:nvGraphicFramePr>
        <p:xfrm>
          <a:off x="3338296" y="4364945"/>
          <a:ext cx="4358869" cy="2442595"/>
        </p:xfrm>
        <a:graphic>
          <a:graphicData uri="http://schemas.openxmlformats.org/drawingml/2006/table">
            <a:tbl>
              <a:tblPr firstRow="1" bandRow="1">
                <a:tableStyleId>{5C22544A-7EE6-4342-B048-85BDC9FD1C3A}</a:tableStyleId>
              </a:tblPr>
              <a:tblGrid>
                <a:gridCol w="921188">
                  <a:extLst>
                    <a:ext uri="{9D8B030D-6E8A-4147-A177-3AD203B41FA5}">
                      <a16:colId xmlns:a16="http://schemas.microsoft.com/office/drawing/2014/main" val="988253689"/>
                    </a:ext>
                  </a:extLst>
                </a:gridCol>
                <a:gridCol w="3437681">
                  <a:extLst>
                    <a:ext uri="{9D8B030D-6E8A-4147-A177-3AD203B41FA5}">
                      <a16:colId xmlns:a16="http://schemas.microsoft.com/office/drawing/2014/main" val="167653010"/>
                    </a:ext>
                  </a:extLst>
                </a:gridCol>
              </a:tblGrid>
              <a:tr h="473267">
                <a:tc>
                  <a:txBody>
                    <a:bodyPr/>
                    <a:lstStyle/>
                    <a:p>
                      <a:r>
                        <a:rPr lang="en-US" sz="1200" b="0" dirty="0">
                          <a:solidFill>
                            <a:schemeClr val="bg1"/>
                          </a:solidFill>
                          <a:latin typeface="Calibri" panose="020F0502020204030204" pitchFamily="34" charset="0"/>
                          <a:cs typeface="Calibri" panose="020F0502020204030204" pitchFamily="34" charset="0"/>
                        </a:rPr>
                        <a:t>Science Vocabulary </a:t>
                      </a:r>
                    </a:p>
                  </a:txBody>
                  <a:tcPr>
                    <a:solidFill>
                      <a:srgbClr val="141D38"/>
                    </a:solidFill>
                  </a:tcPr>
                </a:tc>
                <a:tc>
                  <a:txBody>
                    <a:bodyPr/>
                    <a:lstStyle/>
                    <a:p>
                      <a:r>
                        <a:rPr lang="en-US" sz="1200" b="0" dirty="0">
                          <a:solidFill>
                            <a:schemeClr val="bg1"/>
                          </a:solidFill>
                          <a:latin typeface="Calibri" panose="020F0502020204030204" pitchFamily="34" charset="0"/>
                          <a:cs typeface="Calibri" panose="020F0502020204030204" pitchFamily="34" charset="0"/>
                        </a:rPr>
                        <a:t>Definition </a:t>
                      </a:r>
                    </a:p>
                  </a:txBody>
                  <a:tcPr>
                    <a:solidFill>
                      <a:srgbClr val="141D38"/>
                    </a:solidFill>
                  </a:tcPr>
                </a:tc>
                <a:extLst>
                  <a:ext uri="{0D108BD9-81ED-4DB2-BD59-A6C34878D82A}">
                    <a16:rowId xmlns:a16="http://schemas.microsoft.com/office/drawing/2014/main" val="1168601443"/>
                  </a:ext>
                </a:extLst>
              </a:tr>
              <a:tr h="348699">
                <a:tc>
                  <a:txBody>
                    <a:bodyPr/>
                    <a:lstStyle/>
                    <a:p>
                      <a:r>
                        <a:rPr lang="en-GB" sz="1200" b="0" dirty="0" smtClean="0">
                          <a:solidFill>
                            <a:schemeClr val="tx1"/>
                          </a:solidFill>
                          <a:effectLst/>
                          <a:latin typeface="Calibri" panose="020F0502020204030204" pitchFamily="34" charset="0"/>
                          <a:cs typeface="Calibri" panose="020F0502020204030204" pitchFamily="34" charset="0"/>
                        </a:rPr>
                        <a:t>Flexible</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Able</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to bend, stretch or change without breaking</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97387753"/>
                  </a:ext>
                </a:extLst>
              </a:tr>
              <a:tr h="339782">
                <a:tc>
                  <a:txBody>
                    <a:bodyPr/>
                    <a:lstStyle/>
                    <a:p>
                      <a:r>
                        <a:rPr lang="en-GB" sz="1200" b="0" dirty="0" smtClean="0">
                          <a:solidFill>
                            <a:schemeClr val="tx1"/>
                          </a:solidFill>
                          <a:effectLst/>
                          <a:latin typeface="Calibri" panose="020F0502020204030204" pitchFamily="34" charset="0"/>
                          <a:cs typeface="Calibri" panose="020F0502020204030204" pitchFamily="34" charset="0"/>
                        </a:rPr>
                        <a:t>Rigid</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Difficult</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or impossible to bend, not flexible</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313730167"/>
                  </a:ext>
                </a:extLst>
              </a:tr>
              <a:tr h="339782">
                <a:tc>
                  <a:txBody>
                    <a:bodyPr/>
                    <a:lstStyle/>
                    <a:p>
                      <a:r>
                        <a:rPr lang="en-GB" sz="1200" b="0" dirty="0" smtClean="0">
                          <a:solidFill>
                            <a:schemeClr val="tx1"/>
                          </a:solidFill>
                          <a:effectLst/>
                          <a:latin typeface="Calibri" panose="020F0502020204030204" pitchFamily="34" charset="0"/>
                          <a:cs typeface="Calibri" panose="020F0502020204030204" pitchFamily="34" charset="0"/>
                        </a:rPr>
                        <a:t>Natural</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a:solidFill>
                            <a:schemeClr val="dk1"/>
                          </a:solidFill>
                          <a:effectLst/>
                          <a:latin typeface="Calibri" panose="020F0502020204030204" pitchFamily="34" charset="0"/>
                          <a:ea typeface="+mn-ea"/>
                          <a:cs typeface="Calibri" panose="020F0502020204030204" pitchFamily="34" charset="0"/>
                        </a:rPr>
                        <a:t>A </a:t>
                      </a:r>
                      <a:r>
                        <a:rPr lang="en-GB" sz="1200" b="0" kern="1200" dirty="0" smtClean="0">
                          <a:solidFill>
                            <a:schemeClr val="dk1"/>
                          </a:solidFill>
                          <a:effectLst/>
                          <a:latin typeface="Calibri" panose="020F0502020204030204" pitchFamily="34" charset="0"/>
                          <a:ea typeface="+mn-ea"/>
                          <a:cs typeface="Calibri" panose="020F0502020204030204" pitchFamily="34" charset="0"/>
                        </a:rPr>
                        <a:t>material</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that comes from nature</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070270127"/>
                  </a:ext>
                </a:extLst>
              </a:tr>
              <a:tr h="483865">
                <a:tc>
                  <a:txBody>
                    <a:bodyPr/>
                    <a:lstStyle/>
                    <a:p>
                      <a:r>
                        <a:rPr lang="en-GB" sz="1000" b="0" dirty="0" smtClean="0">
                          <a:solidFill>
                            <a:schemeClr val="tx1"/>
                          </a:solidFill>
                          <a:effectLst/>
                          <a:latin typeface="Calibri" panose="020F0502020204030204" pitchFamily="34" charset="0"/>
                          <a:cs typeface="Calibri" panose="020F0502020204030204" pitchFamily="34" charset="0"/>
                        </a:rPr>
                        <a:t>Manufactured</a:t>
                      </a:r>
                      <a:endParaRPr lang="en-GB" sz="10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Materials</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created by humans, not found in nature</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2962415707"/>
                  </a:ext>
                </a:extLst>
              </a:tr>
              <a:tr h="293775">
                <a:tc>
                  <a:txBody>
                    <a:bodyPr/>
                    <a:lstStyle/>
                    <a:p>
                      <a:r>
                        <a:rPr lang="en-GB" sz="1200" b="0" dirty="0" smtClean="0">
                          <a:solidFill>
                            <a:schemeClr val="tx1"/>
                          </a:solidFill>
                          <a:effectLst/>
                          <a:latin typeface="Calibri" panose="020F0502020204030204" pitchFamily="34" charset="0"/>
                          <a:cs typeface="Calibri" panose="020F0502020204030204" pitchFamily="34" charset="0"/>
                        </a:rPr>
                        <a:t>Material</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The</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thing an object is made from, such as wood, plastic</a:t>
                      </a:r>
                      <a:r>
                        <a:rPr lang="en-GB" sz="1200" b="0" kern="1200" dirty="0" smtClean="0">
                          <a:solidFill>
                            <a:schemeClr val="dk1"/>
                          </a:solidFill>
                          <a:effectLst/>
                          <a:latin typeface="Calibri" panose="020F0502020204030204" pitchFamily="34" charset="0"/>
                          <a:ea typeface="+mn-ea"/>
                          <a:cs typeface="Calibri" panose="020F0502020204030204" pitchFamily="34" charset="0"/>
                        </a:rPr>
                        <a: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338845246"/>
                  </a:ext>
                </a:extLst>
              </a:tr>
            </a:tbl>
          </a:graphicData>
        </a:graphic>
      </p:graphicFrame>
      <p:pic>
        <p:nvPicPr>
          <p:cNvPr id="17" name="Picture 16"/>
          <p:cNvPicPr/>
          <p:nvPr/>
        </p:nvPicPr>
        <p:blipFill>
          <a:blip r:embed="rId3"/>
          <a:stretch>
            <a:fillRect/>
          </a:stretch>
        </p:blipFill>
        <p:spPr>
          <a:xfrm>
            <a:off x="523958" y="961938"/>
            <a:ext cx="1098366" cy="1217930"/>
          </a:xfrm>
          <a:prstGeom prst="rect">
            <a:avLst/>
          </a:prstGeom>
        </p:spPr>
      </p:pic>
      <p:pic>
        <p:nvPicPr>
          <p:cNvPr id="18" name="Picture 17"/>
          <p:cNvPicPr/>
          <p:nvPr/>
        </p:nvPicPr>
        <p:blipFill>
          <a:blip r:embed="rId4"/>
          <a:stretch>
            <a:fillRect/>
          </a:stretch>
        </p:blipFill>
        <p:spPr>
          <a:xfrm>
            <a:off x="1790700" y="956222"/>
            <a:ext cx="1149350" cy="1214843"/>
          </a:xfrm>
          <a:prstGeom prst="rect">
            <a:avLst/>
          </a:prstGeom>
        </p:spPr>
      </p:pic>
      <p:pic>
        <p:nvPicPr>
          <p:cNvPr id="21" name="Picture 20"/>
          <p:cNvPicPr/>
          <p:nvPr/>
        </p:nvPicPr>
        <p:blipFill>
          <a:blip r:embed="rId5"/>
          <a:stretch>
            <a:fillRect/>
          </a:stretch>
        </p:blipFill>
        <p:spPr>
          <a:xfrm>
            <a:off x="4189412" y="974002"/>
            <a:ext cx="1135380" cy="1026160"/>
          </a:xfrm>
          <a:prstGeom prst="rect">
            <a:avLst/>
          </a:prstGeom>
        </p:spPr>
      </p:pic>
      <p:pic>
        <p:nvPicPr>
          <p:cNvPr id="22" name="Picture 21"/>
          <p:cNvPicPr/>
          <p:nvPr/>
        </p:nvPicPr>
        <p:blipFill>
          <a:blip r:embed="rId6" cstate="print">
            <a:extLst>
              <a:ext uri="{28A0092B-C50C-407E-A947-70E740481C1C}">
                <a14:useLocalDpi xmlns:a14="http://schemas.microsoft.com/office/drawing/2010/main" val="0"/>
              </a:ext>
            </a:extLst>
          </a:blip>
          <a:stretch>
            <a:fillRect/>
          </a:stretch>
        </p:blipFill>
        <p:spPr>
          <a:xfrm>
            <a:off x="2996270" y="828571"/>
            <a:ext cx="1163955" cy="1405255"/>
          </a:xfrm>
          <a:prstGeom prst="rect">
            <a:avLst/>
          </a:prstGeom>
        </p:spPr>
      </p:pic>
      <p:pic>
        <p:nvPicPr>
          <p:cNvPr id="23" name="Picture 22"/>
          <p:cNvPicPr/>
          <p:nvPr/>
        </p:nvPicPr>
        <p:blipFill>
          <a:blip r:embed="rId7"/>
          <a:stretch>
            <a:fillRect/>
          </a:stretch>
        </p:blipFill>
        <p:spPr>
          <a:xfrm>
            <a:off x="5534171" y="828571"/>
            <a:ext cx="1019769" cy="1342494"/>
          </a:xfrm>
          <a:prstGeom prst="rect">
            <a:avLst/>
          </a:prstGeom>
        </p:spPr>
      </p:pic>
    </p:spTree>
    <p:extLst>
      <p:ext uri="{BB962C8B-B14F-4D97-AF65-F5344CB8AC3E}">
        <p14:creationId xmlns:p14="http://schemas.microsoft.com/office/powerpoint/2010/main" val="598156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209</Words>
  <Application>Microsoft Office PowerPoint</Application>
  <PresentationFormat>Widescreen</PresentationFormat>
  <Paragraphs>48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Y2 Knowledge Organiser – Autumn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Y5 Knowledge Organiser - Changes</dc:title>
  <dc:creator>Victoria Reid</dc:creator>
  <cp:lastModifiedBy>Sarah Hopson</cp:lastModifiedBy>
  <cp:revision>37</cp:revision>
  <cp:lastPrinted>2026-07-21T16:54:55Z</cp:lastPrinted>
  <dcterms:created xsi:type="dcterms:W3CDTF">2021-05-16T16:50:34Z</dcterms:created>
  <dcterms:modified xsi:type="dcterms:W3CDTF">2026-07-21T16:58:30Z</dcterms:modified>
</cp:coreProperties>
</file>