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742113" cy="9875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1D38"/>
    <a:srgbClr val="0F4869"/>
    <a:srgbClr val="E6343F"/>
    <a:srgbClr val="CD1024"/>
    <a:srgbClr val="F5C7D2"/>
    <a:srgbClr val="F08D7F"/>
    <a:srgbClr val="FE1603"/>
    <a:srgbClr val="337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82"/>
    <p:restoredTop sz="94684"/>
  </p:normalViewPr>
  <p:slideViewPr>
    <p:cSldViewPr snapToGrid="0" snapToObjects="1">
      <p:cViewPr>
        <p:scale>
          <a:sx n="174" d="100"/>
          <a:sy n="174" d="100"/>
        </p:scale>
        <p:origin x="-2870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70B5-83D3-1E44-8411-D8BC0A34D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5557C0-7DC1-5E4C-8F12-30787752A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E7D8D-A044-DF46-9795-2707C463A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36534-945E-CA48-BB2A-CEE0AF378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F07143-2415-EC43-9C23-E0E344323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7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1BA7F-3228-9B48-8712-51D22E527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8B86E-3D37-2548-A148-0957FAD48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45CDC-D6A2-1B46-8D3A-33659CA1D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C77A8-8A8E-AD49-8957-BEAFD886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19317-BCAD-2547-A7F5-2849ED11C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51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1DDF3-4E62-A149-BD3E-BC991620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8C8712-54CC-8D49-9A2F-329997B1D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CDD6A-DA3E-B146-B130-13491EA90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40A7D-8910-4245-9AA9-C192B55BE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4FF7F-8808-B04C-9651-27323DEEC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3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BE6C-3EE1-034B-BCC6-ABB9321AB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D7A86-E055-994A-9945-8948657B6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44CCC0-64D0-4142-9FB4-24EC466CC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686B68-1A07-6341-B302-3FD08895C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AB4F0B-E2F1-6A40-B293-DACA679DD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DE2D1-79E2-D44A-9603-5198AF57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6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215D-C02A-684A-94B6-E8B9E8D4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A1E808-4186-4042-B94C-5819A8658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B9D1B-B431-5F4E-A172-68801E681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7206E-9EE5-7042-82B0-2B42122ED5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AE4CE3-F039-8F4E-A8F3-8AFA2CFDD9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96FF82-D27F-BC42-BF18-9BD0BFA1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137B02-3A8C-FB48-8309-9AFB82A4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C4F562-B9C3-BA4A-B594-F3E7C6ACE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1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FF88-DBE3-9941-BC21-35DAFABDA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34761B-D0CC-B246-A1B1-06BE22FC7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B8A3C8-02F7-5048-BD91-C60645F66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87DFC4-5BBB-AF4E-984C-299184E21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79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903A5B-7457-8848-802B-09B44AD6B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CE51B-03DB-D34E-A84B-1EAFF9519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795E0-054F-7C4F-A02D-509ED36B1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8F34-6CD0-2B40-B84B-8FD65933C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98A72-233B-DB46-A329-D20ABA47C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4E8B0-C44D-9549-96CA-97981781F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8E6FD-50E7-3942-BD8F-01A3FE742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17076-2EFE-1E4F-865A-23AB68CED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EC655-153D-F143-853A-4339FC0D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8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34C9-E28C-EF4B-A807-CAD5A7137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25CF3A-57FA-8D4E-8A9B-96EB2FC34C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C01CB-0597-C84D-8261-3544195B5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127A88-AEDE-9342-99F6-1C5CD87B4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DC31A-3226-7A44-9327-0A7A97EBC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C733C-8268-C24B-A53E-FACBDA6E8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72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50436-0347-FB46-B2AA-62D364237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74A473-C087-EB46-A351-4DB5163744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773EA-303A-F941-BE70-A5C0FD9A4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0B9D3-844A-B842-A3CC-27E3A6C0A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266DF-B764-2B44-AFBC-07FFB2734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7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EC977C-AA50-C54E-97B4-EE03D77D73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8A4C94-F632-7940-8B50-0E92D8622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12559-E102-3846-BEA1-0C65104F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EF7D4-CE7C-3047-BBDC-3CB58A655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92A42-D861-B34A-8C11-125287ED6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DE6CA-592D-7541-9985-18DBC1E07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879508-97AF-1542-A80B-D1B977F18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0FF330-FEC5-2C49-8411-FBC89C5585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B20EE-A1A7-254B-B23B-13E4E2BEF61E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B1D4B-1E58-D849-8196-FE07A6FDA6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1FA64-6D39-144C-881D-77370B8DD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F9F90-E0DE-454A-B945-30DCB0175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7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B4D3F-9BF6-A4A6-718F-CE689DB80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DAA5-981E-2927-7F5B-EEA3118BF5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330" y="-145607"/>
            <a:ext cx="7154526" cy="620989"/>
          </a:xfrm>
        </p:spPr>
        <p:txBody>
          <a:bodyPr>
            <a:normAutofit/>
          </a:bodyPr>
          <a:lstStyle/>
          <a:p>
            <a:pPr algn="l"/>
            <a:r>
              <a:rPr lang="en-US" sz="1800" b="1" u="sng" dirty="0">
                <a:solidFill>
                  <a:srgbClr val="141D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Ruby Class Knowledge </a:t>
            </a:r>
            <a:r>
              <a:rPr lang="en-US" sz="1800" b="1" u="sng" dirty="0" err="1">
                <a:solidFill>
                  <a:srgbClr val="141D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Organiser</a:t>
            </a:r>
            <a:r>
              <a:rPr lang="en-US" sz="1800" b="1" u="sng" dirty="0">
                <a:solidFill>
                  <a:srgbClr val="141D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Autumn 2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6369668-2D8A-1B62-CCFC-2619422EE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010949"/>
              </p:ext>
            </p:extLst>
          </p:nvPr>
        </p:nvGraphicFramePr>
        <p:xfrm>
          <a:off x="7812910" y="2179867"/>
          <a:ext cx="4197545" cy="4513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0669">
                  <a:extLst>
                    <a:ext uri="{9D8B030D-6E8A-4147-A177-3AD203B41FA5}">
                      <a16:colId xmlns:a16="http://schemas.microsoft.com/office/drawing/2014/main" val="3519239692"/>
                    </a:ext>
                  </a:extLst>
                </a:gridCol>
                <a:gridCol w="3276876">
                  <a:extLst>
                    <a:ext uri="{9D8B030D-6E8A-4147-A177-3AD203B41FA5}">
                      <a16:colId xmlns:a16="http://schemas.microsoft.com/office/drawing/2014/main" val="3153744283"/>
                    </a:ext>
                  </a:extLst>
                </a:gridCol>
              </a:tblGrid>
              <a:tr h="633935">
                <a:tc>
                  <a:txBody>
                    <a:bodyPr/>
                    <a:lstStyle/>
                    <a:p>
                      <a:r>
                        <a:rPr lang="en-US" sz="1200" b="0" dirty="0" err="1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GeographyVocabulary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Definition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392716"/>
                  </a:ext>
                </a:extLst>
              </a:tr>
              <a:tr h="455134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Tsunami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very large ocean wave.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6547873"/>
                  </a:ext>
                </a:extLst>
              </a:tr>
              <a:tr h="455134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Volcano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</a:t>
                      </a:r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mountain that can erupt with lava.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383848"/>
                  </a:ext>
                </a:extLst>
              </a:tr>
              <a:tr h="455134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Layers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 different parts of the earth.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356985"/>
                  </a:ext>
                </a:extLst>
              </a:tr>
              <a:tr h="648131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Magma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baseline="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Melted rock beneath the Earth’s surface.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165080"/>
                  </a:ext>
                </a:extLst>
              </a:tr>
              <a:tr h="393508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Lava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Hot melted rock from a volcano.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363739"/>
                  </a:ext>
                </a:extLst>
              </a:tr>
              <a:tr h="490756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Natural Disaster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dangerous event caused by nature.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896920"/>
                  </a:ext>
                </a:extLst>
              </a:tr>
              <a:tr h="490756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Earthquake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When the ground shakes.</a:t>
                      </a:r>
                      <a:endParaRPr lang="en-GB" sz="12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65213"/>
                  </a:ext>
                </a:extLst>
              </a:tr>
              <a:tr h="490756">
                <a:tc>
                  <a:txBody>
                    <a:bodyPr/>
                    <a:lstStyle/>
                    <a:p>
                      <a:r>
                        <a:rPr lang="en-GB" sz="12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Erupt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baseline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a volcano explodes or releases lava.</a:t>
                      </a:r>
                      <a:endParaRPr lang="en-GB" sz="1200" b="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962388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69E93B1-C165-BCC8-5390-E02993ED158D}"/>
              </a:ext>
            </a:extLst>
          </p:cNvPr>
          <p:cNvSpPr txBox="1"/>
          <p:nvPr/>
        </p:nvSpPr>
        <p:spPr>
          <a:xfrm>
            <a:off x="314560" y="3159374"/>
            <a:ext cx="2904125" cy="3600986"/>
          </a:xfrm>
          <a:prstGeom prst="rect">
            <a:avLst/>
          </a:prstGeom>
          <a:noFill/>
          <a:ln w="28575">
            <a:solidFill>
              <a:srgbClr val="141D38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Mathematics</a:t>
            </a:r>
            <a:br>
              <a:rPr lang="en-GB" sz="1200" b="1" u="sng" dirty="0">
                <a:latin typeface="Calibri"/>
                <a:ea typeface="Calibri"/>
                <a:cs typeface="Calibri"/>
              </a:rPr>
            </a:br>
            <a:endParaRPr lang="en-GB" sz="1200" b="1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half term, we will be learning to: </a:t>
            </a:r>
            <a:br>
              <a:rPr lang="en-GB" sz="1200" dirty="0">
                <a:latin typeface="Calibri"/>
                <a:ea typeface="Calibri"/>
                <a:cs typeface="Calibri"/>
              </a:rPr>
            </a:b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Clr>
                <a:schemeClr val="dk1"/>
              </a:buClr>
              <a:buSzPts val="1200"/>
              <a:buChar char="•"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and subtract numbers up to 10,000.</a:t>
            </a: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1200"/>
              <a:buFont typeface="Arial"/>
              <a:buChar char="•"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column addition and subtraction, including renaming (exchanging).</a:t>
            </a: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1200"/>
              <a:buFont typeface="Arial"/>
              <a:buChar char="•"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 mental strategies for addition and subtraction.</a:t>
            </a: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1200"/>
              <a:buFont typeface="Arial"/>
              <a:buChar char="•"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Recall and use multiplication facts, focusing on the 6, 7, 9, 11 and 12 times tables.</a:t>
            </a: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1200"/>
              <a:buFont typeface="Arial"/>
              <a:buChar char="•"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related division facts to solve problems.</a:t>
            </a: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1200"/>
              <a:buFont typeface="Arial"/>
              <a:buChar char="•"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Solve multiplication and division problems using different strategies.</a:t>
            </a: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>
              <a:buSzPts val="1200"/>
              <a:buFont typeface="Arial"/>
              <a:buChar char="•"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Apply our knowledge to reasoning and word problems.</a:t>
            </a: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BFCDA7-0EEC-8132-038E-DB32C70559D4}"/>
              </a:ext>
            </a:extLst>
          </p:cNvPr>
          <p:cNvSpPr txBox="1"/>
          <p:nvPr/>
        </p:nvSpPr>
        <p:spPr>
          <a:xfrm>
            <a:off x="314560" y="2275311"/>
            <a:ext cx="7382605" cy="830997"/>
          </a:xfrm>
          <a:prstGeom prst="rect">
            <a:avLst/>
          </a:prstGeom>
          <a:noFill/>
          <a:ln w="28575">
            <a:solidFill>
              <a:srgbClr val="141D38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English</a:t>
            </a:r>
            <a:b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Lots of our reading will link to our exciting geography topic. We will use a range of texts to inspire our writing. </a:t>
            </a:r>
            <a:r>
              <a:rPr lang="en-GB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We will develop our storytelling skills by retelling </a:t>
            </a:r>
            <a:r>
              <a:rPr lang="en-GB" sz="1200" i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The Christmas Story</a:t>
            </a:r>
            <a:r>
              <a:rPr lang="en-GB" sz="12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, focusing on using interesting vocabulary, accurate punctuation and correctly formed sentences.</a:t>
            </a:r>
            <a:endParaRPr lang="en-US" sz="1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E4E24C-C9AC-C9FB-B9B7-9B722B3E6154}"/>
              </a:ext>
            </a:extLst>
          </p:cNvPr>
          <p:cNvSpPr txBox="1"/>
          <p:nvPr/>
        </p:nvSpPr>
        <p:spPr>
          <a:xfrm>
            <a:off x="1934530" y="580565"/>
            <a:ext cx="61345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What we are reading this half term: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062FC2-3013-8C8F-0871-B393FA298BA0}"/>
              </a:ext>
            </a:extLst>
          </p:cNvPr>
          <p:cNvSpPr txBox="1"/>
          <p:nvPr/>
        </p:nvSpPr>
        <p:spPr>
          <a:xfrm>
            <a:off x="3395845" y="3159374"/>
            <a:ext cx="4297454" cy="1084912"/>
          </a:xfrm>
          <a:prstGeom prst="rect">
            <a:avLst/>
          </a:prstGeom>
          <a:noFill/>
          <a:ln w="28575">
            <a:solidFill>
              <a:srgbClr val="141D38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u="sng" dirty="0">
                <a:latin typeface="Calibri" panose="020F0502020204030204" pitchFamily="34" charset="0"/>
                <a:cs typeface="Calibri" panose="020F0502020204030204" pitchFamily="34" charset="0"/>
              </a:rPr>
              <a:t>Science – </a:t>
            </a:r>
            <a:r>
              <a:rPr lang="en-US" sz="12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Electricty</a:t>
            </a:r>
            <a:endParaRPr lang="en-US" sz="1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In science, we will learn about </a:t>
            </a:r>
            <a:r>
              <a:rPr lang="en-US" sz="1050" b="1" dirty="0">
                <a:latin typeface="Calibri" panose="020F0502020204030204" pitchFamily="34" charset="0"/>
                <a:cs typeface="Calibri" panose="020F0502020204030204" pitchFamily="34" charset="0"/>
              </a:rPr>
              <a:t>electricity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and how it is used every day. We will explore </a:t>
            </a:r>
            <a:r>
              <a:rPr lang="en-US" sz="1050" b="1" dirty="0">
                <a:latin typeface="Calibri" panose="020F0502020204030204" pitchFamily="34" charset="0"/>
                <a:cs typeface="Calibri" panose="020F0502020204030204" pitchFamily="34" charset="0"/>
              </a:rPr>
              <a:t>circuits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and learn how to connect </a:t>
            </a:r>
            <a:r>
              <a:rPr lang="en-US" sz="1050" b="1" dirty="0">
                <a:latin typeface="Calibri" panose="020F0502020204030204" pitchFamily="34" charset="0"/>
                <a:cs typeface="Calibri" panose="020F0502020204030204" pitchFamily="34" charset="0"/>
              </a:rPr>
              <a:t>batteries, bulbs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050" b="1" dirty="0">
                <a:latin typeface="Calibri" panose="020F0502020204030204" pitchFamily="34" charset="0"/>
                <a:cs typeface="Calibri" panose="020F0502020204030204" pitchFamily="34" charset="0"/>
              </a:rPr>
              <a:t>switches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. We will find out which materials allow electricity to flow and which do not. We will then use our learning to </a:t>
            </a:r>
            <a:r>
              <a:rPr lang="en-US" sz="1050" b="1" dirty="0">
                <a:latin typeface="Calibri" panose="020F0502020204030204" pitchFamily="34" charset="0"/>
                <a:cs typeface="Calibri" panose="020F0502020204030204" pitchFamily="34" charset="0"/>
              </a:rPr>
              <a:t>make our own working torches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" name="Picture 2" descr="Bewsey Lodge Academy - Home">
            <a:extLst>
              <a:ext uri="{FF2B5EF4-FFF2-40B4-BE49-F238E27FC236}">
                <a16:creationId xmlns:a16="http://schemas.microsoft.com/office/drawing/2014/main" id="{09C38EB3-F289-30FA-B90A-4C8D39C2C3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7553"/>
          <a:stretch>
            <a:fillRect/>
          </a:stretch>
        </p:blipFill>
        <p:spPr>
          <a:xfrm>
            <a:off x="239419" y="69210"/>
            <a:ext cx="790241" cy="771240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2B7D025F-DE02-20ED-46CD-1B0123E8D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429891"/>
              </p:ext>
            </p:extLst>
          </p:nvPr>
        </p:nvGraphicFramePr>
        <p:xfrm>
          <a:off x="3334430" y="4306975"/>
          <a:ext cx="4358869" cy="2279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188">
                  <a:extLst>
                    <a:ext uri="{9D8B030D-6E8A-4147-A177-3AD203B41FA5}">
                      <a16:colId xmlns:a16="http://schemas.microsoft.com/office/drawing/2014/main" val="988253689"/>
                    </a:ext>
                  </a:extLst>
                </a:gridCol>
                <a:gridCol w="3437681">
                  <a:extLst>
                    <a:ext uri="{9D8B030D-6E8A-4147-A177-3AD203B41FA5}">
                      <a16:colId xmlns:a16="http://schemas.microsoft.com/office/drawing/2014/main" val="167653010"/>
                    </a:ext>
                  </a:extLst>
                </a:gridCol>
              </a:tblGrid>
              <a:tr h="473267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Science Vocabulary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Definition </a:t>
                      </a:r>
                    </a:p>
                  </a:txBody>
                  <a:tcPr>
                    <a:solidFill>
                      <a:srgbClr val="141D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601443"/>
                  </a:ext>
                </a:extLst>
              </a:tr>
              <a:tr h="348699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Electricity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form of energy that powers devices.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87753"/>
                  </a:ext>
                </a:extLst>
              </a:tr>
              <a:tr h="339782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Circuit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complete loop that allows electricity to flow.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730167"/>
                  </a:ext>
                </a:extLst>
              </a:tr>
              <a:tr h="339782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Conductor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material that allows electricity to pass through it.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70127"/>
                  </a:ext>
                </a:extLst>
              </a:tr>
              <a:tr h="483865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Insulator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 material that does not allow electricity to pass through it.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415707"/>
                  </a:ext>
                </a:extLst>
              </a:tr>
              <a:tr h="293775">
                <a:tc>
                  <a:txBody>
                    <a:bodyPr/>
                    <a:lstStyle/>
                    <a:p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Energy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The power needed to </a:t>
                      </a:r>
                      <a:r>
                        <a:rPr lang="en-GB" sz="1200" b="0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make things work.</a:t>
                      </a:r>
                      <a:endParaRPr lang="en-GB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84524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74B884E7-07FA-4995-B2F5-7E859B38D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909" y="882235"/>
            <a:ext cx="987107" cy="12729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1CC074-F626-44F3-BFA7-D1DB550D0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187" y="840449"/>
            <a:ext cx="1012403" cy="1314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10DBC1-E84E-46A2-A90E-5F16CDA00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407" y="844361"/>
            <a:ext cx="1326662" cy="12887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E96110-69F9-4262-9622-B4581DA2F0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699" y="840450"/>
            <a:ext cx="1275341" cy="1292669"/>
          </a:xfrm>
          <a:prstGeom prst="rect">
            <a:avLst/>
          </a:prstGeom>
        </p:spPr>
      </p:pic>
      <p:sp>
        <p:nvSpPr>
          <p:cNvPr id="18" name="Google Shape;86;p1">
            <a:extLst>
              <a:ext uri="{FF2B5EF4-FFF2-40B4-BE49-F238E27FC236}">
                <a16:creationId xmlns:a16="http://schemas.microsoft.com/office/drawing/2014/main" id="{6F20ADD8-EC77-41E0-A721-E72FA67FAE14}"/>
              </a:ext>
            </a:extLst>
          </p:cNvPr>
          <p:cNvSpPr txBox="1"/>
          <p:nvPr/>
        </p:nvSpPr>
        <p:spPr>
          <a:xfrm>
            <a:off x="7258189" y="47463"/>
            <a:ext cx="4745957" cy="2067192"/>
          </a:xfrm>
          <a:prstGeom prst="rect">
            <a:avLst/>
          </a:prstGeom>
          <a:noFill/>
          <a:ln w="28575" cap="flat" cmpd="sng">
            <a:solidFill>
              <a:srgbClr val="141D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ts val="1500"/>
              </a:lnSpc>
              <a:spcAft>
                <a:spcPts val="800"/>
              </a:spcAft>
            </a:pP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Geography - Is the Earth Violent?</a:t>
            </a:r>
            <a:endParaRPr lang="en-GB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500"/>
              </a:lnSpc>
              <a:spcAft>
                <a:spcPts val="800"/>
              </a:spcAft>
            </a:pP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 Geography this half term, we will learn about the powerful forces of nature through our exciting topic, </a:t>
            </a:r>
            <a:r>
              <a:rPr lang="en-GB" sz="105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Is the Earth Violent?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We will explore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earthquakes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(ground shaking),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volcanoes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(mountains that can erupt) and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tsunamis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(huge ocean waves), and find out how and why they happen.</a:t>
            </a:r>
            <a:endParaRPr lang="en-GB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 will learn about the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layers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(parts) of the Earth, explore where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natural disasters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(dangerous natural events) happen around the world and discover how they affect people and communities. We will also learn how people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prepare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(get ready) for these events and what they do to stay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safe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en-GB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recover</a:t>
            </a:r>
            <a:r>
              <a:rPr lang="en-GB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(get back to normal) afterwards.</a:t>
            </a:r>
            <a:endParaRPr lang="en-GB" sz="105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20AE287-647B-4274-BF27-B7F18D367F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813" y="844361"/>
            <a:ext cx="1038134" cy="131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56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465</Words>
  <Application>Microsoft Office PowerPoint</Application>
  <PresentationFormat>Widescreen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Ruby Class Knowledge Organiser – Autumn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Y5 Knowledge Organiser - Changes</dc:title>
  <dc:creator>Victoria Reid</dc:creator>
  <cp:lastModifiedBy>admin</cp:lastModifiedBy>
  <cp:revision>60</cp:revision>
  <cp:lastPrinted>2022-07-11T06:39:55Z</cp:lastPrinted>
  <dcterms:created xsi:type="dcterms:W3CDTF">2021-05-16T16:50:34Z</dcterms:created>
  <dcterms:modified xsi:type="dcterms:W3CDTF">2026-10-17T14:10:17Z</dcterms:modified>
</cp:coreProperties>
</file>